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484" r:id="rId3"/>
    <p:sldId id="473" r:id="rId4"/>
    <p:sldId id="287" r:id="rId5"/>
    <p:sldId id="482" r:id="rId6"/>
    <p:sldId id="435" r:id="rId7"/>
    <p:sldId id="475" r:id="rId8"/>
    <p:sldId id="476" r:id="rId9"/>
    <p:sldId id="488" r:id="rId10"/>
    <p:sldId id="453" r:id="rId11"/>
    <p:sldId id="485" r:id="rId12"/>
    <p:sldId id="489" r:id="rId13"/>
    <p:sldId id="480" r:id="rId14"/>
    <p:sldId id="481" r:id="rId15"/>
    <p:sldId id="48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dmini Busgeet" initials="PB" lastIdx="3" clrIdx="0">
    <p:extLst>
      <p:ext uri="{19B8F6BF-5375-455C-9EA6-DF929625EA0E}">
        <p15:presenceInfo xmlns:p15="http://schemas.microsoft.com/office/powerpoint/2012/main" userId="Padmini Busgee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6" d="100"/>
          <a:sy n="86" d="100"/>
        </p:scale>
        <p:origin x="514" y="58"/>
      </p:cViewPr>
      <p:guideLst>
        <p:guide orient="horz" pos="2160"/>
        <p:guide pos="3840"/>
      </p:guideLst>
    </p:cSldViewPr>
  </p:slideViewPr>
  <p:notesTextViewPr>
    <p:cViewPr>
      <p:scale>
        <a:sx n="1" d="1"/>
        <a:sy n="1" d="1"/>
      </p:scale>
      <p:origin x="0" y="0"/>
    </p:cViewPr>
  </p:notesTextViewPr>
  <p:sorterViewPr>
    <p:cViewPr>
      <p:scale>
        <a:sx n="100" d="100"/>
        <a:sy n="100" d="100"/>
      </p:scale>
      <p:origin x="0" y="-682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commentAuthors" Target="commentAuthors.xml" /><Relationship Id="rId3" Type="http://schemas.openxmlformats.org/officeDocument/2006/relationships/slide" Target="slides/slide2.xml" /><Relationship Id="rId21" Type="http://schemas.openxmlformats.org/officeDocument/2006/relationships/theme" Target="theme/theme1.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notesMaster" Target="notesMasters/notesMaster1.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viewProps" Target="view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slide" Target="slides/slide14.xml" /><Relationship Id="rId10" Type="http://schemas.openxmlformats.org/officeDocument/2006/relationships/slide" Target="slides/slide9.xml" /><Relationship Id="rId19" Type="http://schemas.openxmlformats.org/officeDocument/2006/relationships/presProps" Target="presProp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tableStyles" Target="tableStyles.xml" /></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9-24T11:26:48.907" idx="1">
    <p:pos x="10" y="10"/>
    <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261B25-D675-4D3C-B035-22BD2382D354}" type="datetimeFigureOut">
              <a:rPr lang="x-none" smtClean="0"/>
              <a:pPr/>
              <a:t>5/1/2023</a:t>
            </a:fld>
            <a:endParaRPr lang="x-non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E1D91F-447C-403E-BDCA-C3A135CE4438}" type="slidenum">
              <a:rPr lang="x-none" smtClean="0"/>
              <a:pPr/>
              <a:t>‹#›</a:t>
            </a:fld>
            <a:endParaRPr lang="x-none"/>
          </a:p>
        </p:txBody>
      </p:sp>
    </p:spTree>
    <p:extLst>
      <p:ext uri="{BB962C8B-B14F-4D97-AF65-F5344CB8AC3E}">
        <p14:creationId xmlns:p14="http://schemas.microsoft.com/office/powerpoint/2010/main" val="2794051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78001" y="1300165"/>
            <a:ext cx="9144000" cy="2387600"/>
          </a:xfrm>
        </p:spPr>
        <p:txBody>
          <a:bodyPr anchor="b"/>
          <a:lstStyle>
            <a:lvl1pPr algn="ctr">
              <a:defRPr sz="6000"/>
            </a:lvl1pPr>
          </a:lstStyle>
          <a:p>
            <a:r>
              <a:rPr lang="en-US" dirty="0"/>
              <a:t>Click to edit Master title style</a:t>
            </a:r>
            <a:endParaRPr lang="en-GB" dirty="0"/>
          </a:p>
        </p:txBody>
      </p:sp>
      <p:sp>
        <p:nvSpPr>
          <p:cNvPr id="3" name="Subtitle 2"/>
          <p:cNvSpPr>
            <a:spLocks noGrp="1"/>
          </p:cNvSpPr>
          <p:nvPr>
            <p:ph type="subTitle" idx="1"/>
          </p:nvPr>
        </p:nvSpPr>
        <p:spPr>
          <a:xfrm>
            <a:off x="1778001" y="3779840"/>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39CCCBB-8A45-45AD-9E68-3B2F0967C537}" type="datetimeFigureOut">
              <a:rPr lang="en-GB" smtClean="0"/>
              <a:pPr/>
              <a:t>01/05/2023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BCA598-66AB-4E89-AF96-A23571A11E09}" type="slidenum">
              <a:rPr lang="en-GB" smtClean="0"/>
              <a:pPr/>
              <a:t>‹#›</a:t>
            </a:fld>
            <a:endParaRPr lang="en-GB"/>
          </a:p>
        </p:txBody>
      </p:sp>
    </p:spTree>
    <p:extLst>
      <p:ext uri="{BB962C8B-B14F-4D97-AF65-F5344CB8AC3E}">
        <p14:creationId xmlns:p14="http://schemas.microsoft.com/office/powerpoint/2010/main" val="2896702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39CCCBB-8A45-45AD-9E68-3B2F0967C537}" type="datetimeFigureOut">
              <a:rPr lang="en-GB" smtClean="0"/>
              <a:pPr/>
              <a:t>01/05/2023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BCA598-66AB-4E89-AF96-A23571A11E09}" type="slidenum">
              <a:rPr lang="en-GB" smtClean="0"/>
              <a:pPr/>
              <a:t>‹#›</a:t>
            </a:fld>
            <a:endParaRPr lang="en-GB"/>
          </a:p>
        </p:txBody>
      </p:sp>
    </p:spTree>
    <p:extLst>
      <p:ext uri="{BB962C8B-B14F-4D97-AF65-F5344CB8AC3E}">
        <p14:creationId xmlns:p14="http://schemas.microsoft.com/office/powerpoint/2010/main" val="1150172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39CCCBB-8A45-45AD-9E68-3B2F0967C537}" type="datetimeFigureOut">
              <a:rPr lang="en-GB" smtClean="0"/>
              <a:pPr/>
              <a:t>01/05/2023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BCA598-66AB-4E89-AF96-A23571A11E09}" type="slidenum">
              <a:rPr lang="en-GB" smtClean="0"/>
              <a:pPr/>
              <a:t>‹#›</a:t>
            </a:fld>
            <a:endParaRPr lang="en-GB"/>
          </a:p>
        </p:txBody>
      </p:sp>
    </p:spTree>
    <p:extLst>
      <p:ext uri="{BB962C8B-B14F-4D97-AF65-F5344CB8AC3E}">
        <p14:creationId xmlns:p14="http://schemas.microsoft.com/office/powerpoint/2010/main" val="2973398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1338791"/>
            <a:ext cx="10515600" cy="1325563"/>
          </a:xfrm>
        </p:spPr>
        <p:txBody>
          <a:bodyPr/>
          <a:lstStyle/>
          <a:p>
            <a:r>
              <a:rPr lang="en-US" dirty="0"/>
              <a:t>Click to edit Master title style</a:t>
            </a:r>
            <a:endParaRPr lang="en-GB" dirty="0"/>
          </a:p>
        </p:txBody>
      </p:sp>
      <p:sp>
        <p:nvSpPr>
          <p:cNvPr id="3" name="Content Placeholder 2"/>
          <p:cNvSpPr>
            <a:spLocks noGrp="1"/>
          </p:cNvSpPr>
          <p:nvPr>
            <p:ph idx="1"/>
          </p:nvPr>
        </p:nvSpPr>
        <p:spPr>
          <a:xfrm>
            <a:off x="1676400" y="2799291"/>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39CCCBB-8A45-45AD-9E68-3B2F0967C537}" type="datetimeFigureOut">
              <a:rPr lang="en-GB" smtClean="0"/>
              <a:pPr/>
              <a:t>01/05/2023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BCA598-66AB-4E89-AF96-A23571A11E09}" type="slidenum">
              <a:rPr lang="en-GB" smtClean="0"/>
              <a:pPr/>
              <a:t>‹#›</a:t>
            </a:fld>
            <a:endParaRPr lang="en-GB"/>
          </a:p>
        </p:txBody>
      </p:sp>
    </p:spTree>
    <p:extLst>
      <p:ext uri="{BB962C8B-B14F-4D97-AF65-F5344CB8AC3E}">
        <p14:creationId xmlns:p14="http://schemas.microsoft.com/office/powerpoint/2010/main" val="2719319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1450" y="0"/>
            <a:ext cx="10515600" cy="2852737"/>
          </a:xfrm>
        </p:spPr>
        <p:txBody>
          <a:bodyPr anchor="b"/>
          <a:lstStyle>
            <a:lvl1pPr>
              <a:defRPr sz="6000"/>
            </a:lvl1pPr>
          </a:lstStyle>
          <a:p>
            <a:r>
              <a:rPr lang="en-US" dirty="0"/>
              <a:t>Click to edit Master title style</a:t>
            </a:r>
            <a:endParaRPr lang="en-GB" dirty="0"/>
          </a:p>
        </p:txBody>
      </p:sp>
      <p:sp>
        <p:nvSpPr>
          <p:cNvPr id="3" name="Text Placeholder 2"/>
          <p:cNvSpPr>
            <a:spLocks noGrp="1"/>
          </p:cNvSpPr>
          <p:nvPr>
            <p:ph type="body" idx="1"/>
          </p:nvPr>
        </p:nvSpPr>
        <p:spPr>
          <a:xfrm>
            <a:off x="1441450" y="287972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9CCCBB-8A45-45AD-9E68-3B2F0967C537}" type="datetimeFigureOut">
              <a:rPr lang="en-GB" smtClean="0"/>
              <a:pPr/>
              <a:t>01/05/2023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BCA598-66AB-4E89-AF96-A23571A11E09}" type="slidenum">
              <a:rPr lang="en-GB" smtClean="0"/>
              <a:pPr/>
              <a:t>‹#›</a:t>
            </a:fld>
            <a:endParaRPr lang="en-GB"/>
          </a:p>
        </p:txBody>
      </p:sp>
    </p:spTree>
    <p:extLst>
      <p:ext uri="{BB962C8B-B14F-4D97-AF65-F5344CB8AC3E}">
        <p14:creationId xmlns:p14="http://schemas.microsoft.com/office/powerpoint/2010/main" val="3344460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0866" y="890058"/>
            <a:ext cx="10515600" cy="1325563"/>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1447800" y="2708803"/>
            <a:ext cx="4614333" cy="3327930"/>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72202" y="2708803"/>
            <a:ext cx="4995331" cy="3327930"/>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a:xfrm>
            <a:off x="1371600" y="6173787"/>
            <a:ext cx="2743200" cy="365125"/>
          </a:xfrm>
        </p:spPr>
        <p:txBody>
          <a:bodyPr/>
          <a:lstStyle/>
          <a:p>
            <a:fld id="{139CCCBB-8A45-45AD-9E68-3B2F0967C537}" type="datetimeFigureOut">
              <a:rPr lang="en-GB" smtClean="0"/>
              <a:pPr/>
              <a:t>01/05/2023</a:t>
            </a:fld>
            <a:endParaRPr lang="en-GB"/>
          </a:p>
        </p:txBody>
      </p:sp>
      <p:sp>
        <p:nvSpPr>
          <p:cNvPr id="6" name="Footer Placeholder 5"/>
          <p:cNvSpPr>
            <a:spLocks noGrp="1"/>
          </p:cNvSpPr>
          <p:nvPr>
            <p:ph type="ftr" sz="quarter" idx="11"/>
          </p:nvPr>
        </p:nvSpPr>
        <p:spPr>
          <a:xfrm>
            <a:off x="4038600" y="6173787"/>
            <a:ext cx="4114800" cy="365125"/>
          </a:xfrm>
        </p:spPr>
        <p:txBody>
          <a:bodyPr/>
          <a:lstStyle/>
          <a:p>
            <a:endParaRPr lang="en-GB" dirty="0"/>
          </a:p>
        </p:txBody>
      </p:sp>
      <p:sp>
        <p:nvSpPr>
          <p:cNvPr id="7" name="Slide Number Placeholder 6"/>
          <p:cNvSpPr>
            <a:spLocks noGrp="1"/>
          </p:cNvSpPr>
          <p:nvPr>
            <p:ph type="sldNum" sz="quarter" idx="12"/>
          </p:nvPr>
        </p:nvSpPr>
        <p:spPr>
          <a:xfrm>
            <a:off x="8602134" y="6173786"/>
            <a:ext cx="2743200" cy="365125"/>
          </a:xfrm>
        </p:spPr>
        <p:txBody>
          <a:bodyPr/>
          <a:lstStyle/>
          <a:p>
            <a:fld id="{CEBCA598-66AB-4E89-AF96-A23571A11E09}" type="slidenum">
              <a:rPr lang="en-GB" smtClean="0"/>
              <a:pPr/>
              <a:t>‹#›</a:t>
            </a:fld>
            <a:endParaRPr lang="en-GB"/>
          </a:p>
        </p:txBody>
      </p:sp>
    </p:spTree>
    <p:extLst>
      <p:ext uri="{BB962C8B-B14F-4D97-AF65-F5344CB8AC3E}">
        <p14:creationId xmlns:p14="http://schemas.microsoft.com/office/powerpoint/2010/main" val="1620077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Date Placeholder 4"/>
          <p:cNvSpPr>
            <a:spLocks noGrp="1"/>
          </p:cNvSpPr>
          <p:nvPr>
            <p:ph type="dt" sz="half" idx="10"/>
          </p:nvPr>
        </p:nvSpPr>
        <p:spPr>
          <a:xfrm>
            <a:off x="1371600" y="6173787"/>
            <a:ext cx="2743200" cy="365125"/>
          </a:xfrm>
        </p:spPr>
        <p:txBody>
          <a:bodyPr/>
          <a:lstStyle/>
          <a:p>
            <a:fld id="{139CCCBB-8A45-45AD-9E68-3B2F0967C537}" type="datetimeFigureOut">
              <a:rPr lang="en-GB" smtClean="0"/>
              <a:pPr/>
              <a:t>01/05/2023</a:t>
            </a:fld>
            <a:endParaRPr lang="en-GB"/>
          </a:p>
        </p:txBody>
      </p:sp>
      <p:sp>
        <p:nvSpPr>
          <p:cNvPr id="11" name="Footer Placeholder 5"/>
          <p:cNvSpPr>
            <a:spLocks noGrp="1"/>
          </p:cNvSpPr>
          <p:nvPr>
            <p:ph type="ftr" sz="quarter" idx="11"/>
          </p:nvPr>
        </p:nvSpPr>
        <p:spPr>
          <a:xfrm>
            <a:off x="4038600" y="6173787"/>
            <a:ext cx="4114800" cy="365125"/>
          </a:xfrm>
        </p:spPr>
        <p:txBody>
          <a:bodyPr/>
          <a:lstStyle/>
          <a:p>
            <a:endParaRPr lang="en-GB" dirty="0"/>
          </a:p>
        </p:txBody>
      </p:sp>
      <p:sp>
        <p:nvSpPr>
          <p:cNvPr id="12" name="Slide Number Placeholder 6"/>
          <p:cNvSpPr>
            <a:spLocks noGrp="1"/>
          </p:cNvSpPr>
          <p:nvPr>
            <p:ph type="sldNum" sz="quarter" idx="12"/>
          </p:nvPr>
        </p:nvSpPr>
        <p:spPr>
          <a:xfrm>
            <a:off x="8602134" y="6173786"/>
            <a:ext cx="2743200" cy="365125"/>
          </a:xfrm>
        </p:spPr>
        <p:txBody>
          <a:bodyPr/>
          <a:lstStyle/>
          <a:p>
            <a:fld id="{CEBCA598-66AB-4E89-AF96-A23571A11E09}" type="slidenum">
              <a:rPr lang="en-GB" smtClean="0"/>
              <a:pPr/>
              <a:t>‹#›</a:t>
            </a:fld>
            <a:endParaRPr lang="en-GB"/>
          </a:p>
        </p:txBody>
      </p:sp>
      <p:sp>
        <p:nvSpPr>
          <p:cNvPr id="13" name="Title 1"/>
          <p:cNvSpPr>
            <a:spLocks noGrp="1"/>
          </p:cNvSpPr>
          <p:nvPr>
            <p:ph type="title"/>
          </p:nvPr>
        </p:nvSpPr>
        <p:spPr>
          <a:xfrm>
            <a:off x="1430866" y="890058"/>
            <a:ext cx="10515600" cy="1325563"/>
          </a:xfrm>
        </p:spPr>
        <p:txBody>
          <a:bodyPr/>
          <a:lstStyle/>
          <a:p>
            <a:r>
              <a:rPr lang="en-US" dirty="0"/>
              <a:t>Click to edit Master title style</a:t>
            </a:r>
            <a:endParaRPr lang="en-GB" dirty="0"/>
          </a:p>
        </p:txBody>
      </p:sp>
      <p:sp>
        <p:nvSpPr>
          <p:cNvPr id="14" name="Content Placeholder 2"/>
          <p:cNvSpPr>
            <a:spLocks noGrp="1"/>
          </p:cNvSpPr>
          <p:nvPr>
            <p:ph sz="half" idx="1"/>
          </p:nvPr>
        </p:nvSpPr>
        <p:spPr>
          <a:xfrm>
            <a:off x="1447800" y="2708803"/>
            <a:ext cx="4614333" cy="3327930"/>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Content Placeholder 3"/>
          <p:cNvSpPr>
            <a:spLocks noGrp="1"/>
          </p:cNvSpPr>
          <p:nvPr>
            <p:ph sz="half" idx="2"/>
          </p:nvPr>
        </p:nvSpPr>
        <p:spPr>
          <a:xfrm>
            <a:off x="6172202" y="2708803"/>
            <a:ext cx="4995331" cy="3327930"/>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255951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07066" y="1279525"/>
            <a:ext cx="10515600" cy="1325563"/>
          </a:xfrm>
        </p:spPr>
        <p:txBody>
          <a:bodyPr/>
          <a:lstStyle/>
          <a:p>
            <a:r>
              <a:rPr lang="en-US"/>
              <a:t>Click to edit Master title style</a:t>
            </a:r>
            <a:endParaRPr lang="en-GB"/>
          </a:p>
        </p:txBody>
      </p:sp>
      <p:sp>
        <p:nvSpPr>
          <p:cNvPr id="9" name="Date Placeholder 4"/>
          <p:cNvSpPr>
            <a:spLocks noGrp="1"/>
          </p:cNvSpPr>
          <p:nvPr>
            <p:ph type="dt" sz="half" idx="10"/>
          </p:nvPr>
        </p:nvSpPr>
        <p:spPr>
          <a:xfrm>
            <a:off x="1371600" y="6173787"/>
            <a:ext cx="2743200" cy="365125"/>
          </a:xfrm>
        </p:spPr>
        <p:txBody>
          <a:bodyPr/>
          <a:lstStyle/>
          <a:p>
            <a:fld id="{139CCCBB-8A45-45AD-9E68-3B2F0967C537}" type="datetimeFigureOut">
              <a:rPr lang="en-GB" smtClean="0"/>
              <a:pPr/>
              <a:t>01/05/2023</a:t>
            </a:fld>
            <a:endParaRPr lang="en-GB"/>
          </a:p>
        </p:txBody>
      </p:sp>
      <p:sp>
        <p:nvSpPr>
          <p:cNvPr id="10" name="Footer Placeholder 5"/>
          <p:cNvSpPr>
            <a:spLocks noGrp="1"/>
          </p:cNvSpPr>
          <p:nvPr>
            <p:ph type="ftr" sz="quarter" idx="11"/>
          </p:nvPr>
        </p:nvSpPr>
        <p:spPr>
          <a:xfrm>
            <a:off x="4038600" y="6173787"/>
            <a:ext cx="4114800" cy="365125"/>
          </a:xfrm>
        </p:spPr>
        <p:txBody>
          <a:bodyPr/>
          <a:lstStyle/>
          <a:p>
            <a:endParaRPr lang="en-GB" dirty="0"/>
          </a:p>
        </p:txBody>
      </p:sp>
      <p:sp>
        <p:nvSpPr>
          <p:cNvPr id="11" name="Slide Number Placeholder 6"/>
          <p:cNvSpPr>
            <a:spLocks noGrp="1"/>
          </p:cNvSpPr>
          <p:nvPr>
            <p:ph type="sldNum" sz="quarter" idx="12"/>
          </p:nvPr>
        </p:nvSpPr>
        <p:spPr>
          <a:xfrm>
            <a:off x="8602134" y="6173786"/>
            <a:ext cx="2743200" cy="365125"/>
          </a:xfrm>
        </p:spPr>
        <p:txBody>
          <a:bodyPr/>
          <a:lstStyle/>
          <a:p>
            <a:fld id="{CEBCA598-66AB-4E89-AF96-A23571A11E09}" type="slidenum">
              <a:rPr lang="en-GB" smtClean="0"/>
              <a:pPr/>
              <a:t>‹#›</a:t>
            </a:fld>
            <a:endParaRPr lang="en-GB"/>
          </a:p>
        </p:txBody>
      </p:sp>
    </p:spTree>
    <p:extLst>
      <p:ext uri="{BB962C8B-B14F-4D97-AF65-F5344CB8AC3E}">
        <p14:creationId xmlns:p14="http://schemas.microsoft.com/office/powerpoint/2010/main" val="3288037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1371600" y="6173787"/>
            <a:ext cx="2743200" cy="365125"/>
          </a:xfrm>
        </p:spPr>
        <p:txBody>
          <a:bodyPr/>
          <a:lstStyle/>
          <a:p>
            <a:fld id="{139CCCBB-8A45-45AD-9E68-3B2F0967C537}" type="datetimeFigureOut">
              <a:rPr lang="en-GB" smtClean="0"/>
              <a:pPr/>
              <a:t>01/05/2023</a:t>
            </a:fld>
            <a:endParaRPr lang="en-GB"/>
          </a:p>
        </p:txBody>
      </p:sp>
      <p:sp>
        <p:nvSpPr>
          <p:cNvPr id="6" name="Footer Placeholder 5"/>
          <p:cNvSpPr>
            <a:spLocks noGrp="1"/>
          </p:cNvSpPr>
          <p:nvPr>
            <p:ph type="ftr" sz="quarter" idx="11"/>
          </p:nvPr>
        </p:nvSpPr>
        <p:spPr>
          <a:xfrm>
            <a:off x="4038600" y="6173787"/>
            <a:ext cx="4114800" cy="365125"/>
          </a:xfrm>
        </p:spPr>
        <p:txBody>
          <a:bodyPr/>
          <a:lstStyle/>
          <a:p>
            <a:endParaRPr lang="en-GB" dirty="0"/>
          </a:p>
        </p:txBody>
      </p:sp>
      <p:sp>
        <p:nvSpPr>
          <p:cNvPr id="7" name="Slide Number Placeholder 6"/>
          <p:cNvSpPr>
            <a:spLocks noGrp="1"/>
          </p:cNvSpPr>
          <p:nvPr>
            <p:ph type="sldNum" sz="quarter" idx="12"/>
          </p:nvPr>
        </p:nvSpPr>
        <p:spPr>
          <a:xfrm>
            <a:off x="8602134" y="6173786"/>
            <a:ext cx="2743200" cy="365125"/>
          </a:xfrm>
        </p:spPr>
        <p:txBody>
          <a:bodyPr/>
          <a:lstStyle/>
          <a:p>
            <a:fld id="{CEBCA598-66AB-4E89-AF96-A23571A11E09}" type="slidenum">
              <a:rPr lang="en-GB" smtClean="0"/>
              <a:pPr/>
              <a:t>‹#›</a:t>
            </a:fld>
            <a:endParaRPr lang="en-GB"/>
          </a:p>
        </p:txBody>
      </p:sp>
    </p:spTree>
    <p:extLst>
      <p:ext uri="{BB962C8B-B14F-4D97-AF65-F5344CB8AC3E}">
        <p14:creationId xmlns:p14="http://schemas.microsoft.com/office/powerpoint/2010/main" val="642680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71600" y="821267"/>
            <a:ext cx="3932237" cy="1600200"/>
          </a:xfrm>
        </p:spPr>
        <p:txBody>
          <a:bodyPr anchor="b"/>
          <a:lstStyle>
            <a:lvl1pPr>
              <a:defRPr sz="3200"/>
            </a:lvl1pPr>
          </a:lstStyle>
          <a:p>
            <a:r>
              <a:rPr lang="en-US" dirty="0"/>
              <a:t>Click to edit Master title style</a:t>
            </a:r>
            <a:endParaRPr lang="en-GB" dirty="0"/>
          </a:p>
        </p:txBody>
      </p:sp>
      <p:sp>
        <p:nvSpPr>
          <p:cNvPr id="3" name="Content Placeholder 2"/>
          <p:cNvSpPr>
            <a:spLocks noGrp="1"/>
          </p:cNvSpPr>
          <p:nvPr>
            <p:ph idx="1"/>
          </p:nvPr>
        </p:nvSpPr>
        <p:spPr>
          <a:xfrm>
            <a:off x="5303837" y="162136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1371600" y="2421467"/>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4"/>
          <p:cNvSpPr>
            <a:spLocks noGrp="1"/>
          </p:cNvSpPr>
          <p:nvPr>
            <p:ph type="dt" sz="half" idx="10"/>
          </p:nvPr>
        </p:nvSpPr>
        <p:spPr>
          <a:xfrm>
            <a:off x="1371600" y="6173787"/>
            <a:ext cx="2743200" cy="365125"/>
          </a:xfrm>
        </p:spPr>
        <p:txBody>
          <a:bodyPr/>
          <a:lstStyle/>
          <a:p>
            <a:fld id="{139CCCBB-8A45-45AD-9E68-3B2F0967C537}" type="datetimeFigureOut">
              <a:rPr lang="en-GB" smtClean="0"/>
              <a:pPr/>
              <a:t>01/05/2023</a:t>
            </a:fld>
            <a:endParaRPr lang="en-GB"/>
          </a:p>
        </p:txBody>
      </p:sp>
      <p:sp>
        <p:nvSpPr>
          <p:cNvPr id="9" name="Footer Placeholder 5"/>
          <p:cNvSpPr>
            <a:spLocks noGrp="1"/>
          </p:cNvSpPr>
          <p:nvPr>
            <p:ph type="ftr" sz="quarter" idx="11"/>
          </p:nvPr>
        </p:nvSpPr>
        <p:spPr>
          <a:xfrm>
            <a:off x="4038600" y="6173787"/>
            <a:ext cx="4114800" cy="365125"/>
          </a:xfrm>
        </p:spPr>
        <p:txBody>
          <a:bodyPr/>
          <a:lstStyle/>
          <a:p>
            <a:endParaRPr lang="en-GB" dirty="0"/>
          </a:p>
        </p:txBody>
      </p:sp>
      <p:sp>
        <p:nvSpPr>
          <p:cNvPr id="10" name="Slide Number Placeholder 6"/>
          <p:cNvSpPr>
            <a:spLocks noGrp="1"/>
          </p:cNvSpPr>
          <p:nvPr>
            <p:ph type="sldNum" sz="quarter" idx="12"/>
          </p:nvPr>
        </p:nvSpPr>
        <p:spPr>
          <a:xfrm>
            <a:off x="8602134" y="6173786"/>
            <a:ext cx="2743200" cy="365125"/>
          </a:xfrm>
        </p:spPr>
        <p:txBody>
          <a:bodyPr/>
          <a:lstStyle/>
          <a:p>
            <a:fld id="{CEBCA598-66AB-4E89-AF96-A23571A11E09}" type="slidenum">
              <a:rPr lang="en-GB" smtClean="0"/>
              <a:pPr/>
              <a:t>‹#›</a:t>
            </a:fld>
            <a:endParaRPr lang="en-GB"/>
          </a:p>
        </p:txBody>
      </p:sp>
    </p:spTree>
    <p:extLst>
      <p:ext uri="{BB962C8B-B14F-4D97-AF65-F5344CB8AC3E}">
        <p14:creationId xmlns:p14="http://schemas.microsoft.com/office/powerpoint/2010/main" val="3412821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0951" y="1176868"/>
            <a:ext cx="3932237" cy="1600200"/>
          </a:xfrm>
        </p:spPr>
        <p:txBody>
          <a:bodyPr anchor="b"/>
          <a:lstStyle>
            <a:lvl1pPr>
              <a:defRPr sz="3200"/>
            </a:lvl1pPr>
          </a:lstStyle>
          <a:p>
            <a:r>
              <a:rPr lang="en-US" dirty="0"/>
              <a:t>Click to edit Master title style</a:t>
            </a:r>
            <a:endParaRPr lang="en-GB"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250951" y="2777068"/>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4"/>
          <p:cNvSpPr>
            <a:spLocks noGrp="1"/>
          </p:cNvSpPr>
          <p:nvPr>
            <p:ph type="dt" sz="half" idx="10"/>
          </p:nvPr>
        </p:nvSpPr>
        <p:spPr>
          <a:xfrm>
            <a:off x="1371600" y="6173787"/>
            <a:ext cx="2743200" cy="365125"/>
          </a:xfrm>
        </p:spPr>
        <p:txBody>
          <a:bodyPr/>
          <a:lstStyle/>
          <a:p>
            <a:fld id="{139CCCBB-8A45-45AD-9E68-3B2F0967C537}" type="datetimeFigureOut">
              <a:rPr lang="en-GB" smtClean="0"/>
              <a:pPr/>
              <a:t>01/05/2023</a:t>
            </a:fld>
            <a:endParaRPr lang="en-GB"/>
          </a:p>
        </p:txBody>
      </p:sp>
      <p:sp>
        <p:nvSpPr>
          <p:cNvPr id="9" name="Footer Placeholder 5"/>
          <p:cNvSpPr>
            <a:spLocks noGrp="1"/>
          </p:cNvSpPr>
          <p:nvPr>
            <p:ph type="ftr" sz="quarter" idx="11"/>
          </p:nvPr>
        </p:nvSpPr>
        <p:spPr>
          <a:xfrm>
            <a:off x="4038600" y="6173787"/>
            <a:ext cx="4114800" cy="365125"/>
          </a:xfrm>
        </p:spPr>
        <p:txBody>
          <a:bodyPr/>
          <a:lstStyle/>
          <a:p>
            <a:endParaRPr lang="en-GB" dirty="0"/>
          </a:p>
        </p:txBody>
      </p:sp>
      <p:sp>
        <p:nvSpPr>
          <p:cNvPr id="10" name="Slide Number Placeholder 6"/>
          <p:cNvSpPr>
            <a:spLocks noGrp="1"/>
          </p:cNvSpPr>
          <p:nvPr>
            <p:ph type="sldNum" sz="quarter" idx="12"/>
          </p:nvPr>
        </p:nvSpPr>
        <p:spPr>
          <a:xfrm>
            <a:off x="8602134" y="6173786"/>
            <a:ext cx="2743200" cy="365125"/>
          </a:xfrm>
        </p:spPr>
        <p:txBody>
          <a:bodyPr/>
          <a:lstStyle/>
          <a:p>
            <a:fld id="{CEBCA598-66AB-4E89-AF96-A23571A11E09}" type="slidenum">
              <a:rPr lang="en-GB" smtClean="0"/>
              <a:pPr/>
              <a:t>‹#›</a:t>
            </a:fld>
            <a:endParaRPr lang="en-GB"/>
          </a:p>
        </p:txBody>
      </p:sp>
    </p:spTree>
    <p:extLst>
      <p:ext uri="{BB962C8B-B14F-4D97-AF65-F5344CB8AC3E}">
        <p14:creationId xmlns:p14="http://schemas.microsoft.com/office/powerpoint/2010/main" val="4117479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image" Target="../media/image1.jpeg"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9CCCBB-8A45-45AD-9E68-3B2F0967C537}" type="datetimeFigureOut">
              <a:rPr lang="en-GB" smtClean="0"/>
              <a:pPr/>
              <a:t>01/05/2023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BCA598-66AB-4E89-AF96-A23571A11E09}" type="slidenum">
              <a:rPr lang="en-GB" smtClean="0"/>
              <a:pPr/>
              <a:t>‹#›</a:t>
            </a:fld>
            <a:endParaRPr lang="en-GB"/>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440036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image" Target="../media/image2.jpeg" /><Relationship Id="rId1" Type="http://schemas.openxmlformats.org/officeDocument/2006/relationships/slideLayout" Target="../slideLayouts/slideLayout1.xml" /><Relationship Id="rId5" Type="http://schemas.openxmlformats.org/officeDocument/2006/relationships/image" Target="../media/image4.png" /><Relationship Id="rId4" Type="http://schemas.openxmlformats.org/officeDocument/2006/relationships/hyperlink" Target="http://www.kanhyemoringahealth.org/" TargetMode="External" /></Relationships>
</file>

<file path=ppt/slides/_rels/slide10.xml.rels><?xml version="1.0" encoding="UTF-8" standalone="yes"?>
<Relationships xmlns="http://schemas.openxmlformats.org/package/2006/relationships"><Relationship Id="rId3" Type="http://schemas.openxmlformats.org/officeDocument/2006/relationships/image" Target="../media/image11.jpeg" /><Relationship Id="rId2" Type="http://schemas.openxmlformats.org/officeDocument/2006/relationships/image" Target="../media/image10.jpeg" /><Relationship Id="rId1" Type="http://schemas.openxmlformats.org/officeDocument/2006/relationships/slideLayout" Target="../slideLayouts/slideLayout2.xml" /><Relationship Id="rId4" Type="http://schemas.openxmlformats.org/officeDocument/2006/relationships/image" Target="../media/image12.jpeg"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7.xml" /></Relationships>
</file>

<file path=ppt/slides/_rels/slide3.xml.rels><?xml version="1.0" encoding="UTF-8" standalone="yes"?>
<Relationships xmlns="http://schemas.openxmlformats.org/package/2006/relationships"><Relationship Id="rId3" Type="http://schemas.openxmlformats.org/officeDocument/2006/relationships/image" Target="../media/image7.jpeg" /><Relationship Id="rId2" Type="http://schemas.openxmlformats.org/officeDocument/2006/relationships/image" Target="../media/image6.jpeg" /><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2" Type="http://schemas.openxmlformats.org/officeDocument/2006/relationships/comments" Target="../comments/comment1.xml" /><Relationship Id="rId1" Type="http://schemas.openxmlformats.org/officeDocument/2006/relationships/slideLayout" Target="../slideLayouts/slideLayout4.xml" /></Relationships>
</file>

<file path=ppt/slides/_rels/slide5.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1.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4.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96" y="30601"/>
            <a:ext cx="12192000" cy="6858000"/>
          </a:xfrm>
          <a:prstGeom prst="rect">
            <a:avLst/>
          </a:prstGeom>
        </p:spPr>
      </p:pic>
      <p:pic>
        <p:nvPicPr>
          <p:cNvPr id="5"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9999" y="998212"/>
            <a:ext cx="2032002" cy="703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747051" y="1590857"/>
            <a:ext cx="7010400" cy="1169551"/>
          </a:xfrm>
          <a:prstGeom prst="rect">
            <a:avLst/>
          </a:prstGeom>
          <a:noFill/>
        </p:spPr>
        <p:txBody>
          <a:bodyPr wrap="square" rtlCol="0">
            <a:spAutoFit/>
          </a:bodyPr>
          <a:lstStyle/>
          <a:p>
            <a:pPr algn="ctr"/>
            <a:r>
              <a:rPr lang="en-GB" b="1" dirty="0">
                <a:latin typeface="Book Antiqua" panose="02040602050305030304" pitchFamily="18" charset="0"/>
                <a:cs typeface="Arial" panose="020B0604020202020204" pitchFamily="34" charset="0"/>
              </a:rPr>
              <a:t>EGYPTIAN AFRICAN BUSINESSMEN’S ASSOCIATION</a:t>
            </a:r>
          </a:p>
          <a:p>
            <a:pPr algn="ctr"/>
            <a:r>
              <a:rPr lang="en-GB" sz="1600" b="1" dirty="0">
                <a:latin typeface="Book Antiqua" panose="02040602050305030304" pitchFamily="18" charset="0"/>
                <a:cs typeface="Arial" panose="020B0604020202020204" pitchFamily="34" charset="0"/>
              </a:rPr>
              <a:t>3</a:t>
            </a:r>
            <a:r>
              <a:rPr lang="en-GB" sz="1600" b="1" baseline="30000" dirty="0">
                <a:latin typeface="Book Antiqua" panose="02040602050305030304" pitchFamily="18" charset="0"/>
                <a:cs typeface="Arial" panose="020B0604020202020204" pitchFamily="34" charset="0"/>
              </a:rPr>
              <a:t>RD</a:t>
            </a:r>
            <a:r>
              <a:rPr lang="en-GB" sz="1600" b="1" dirty="0">
                <a:latin typeface="Book Antiqua" panose="02040602050305030304" pitchFamily="18" charset="0"/>
                <a:cs typeface="Arial" panose="020B0604020202020204" pitchFamily="34" charset="0"/>
              </a:rPr>
              <a:t> AFRICAN AGRICULTURE DAY</a:t>
            </a:r>
          </a:p>
          <a:p>
            <a:pPr algn="ctr"/>
            <a:r>
              <a:rPr lang="en-GB" sz="1600" b="1" dirty="0">
                <a:latin typeface="Book Antiqua" panose="02040602050305030304" pitchFamily="18" charset="0"/>
                <a:cs typeface="Arial" panose="020B0604020202020204" pitchFamily="34" charset="0"/>
              </a:rPr>
              <a:t>IMPORTANCE OF MODERN AGRICULTURE IN AFRICA</a:t>
            </a:r>
            <a:endParaRPr lang="en-US" sz="1600" b="1" dirty="0">
              <a:latin typeface="Book Antiqua" panose="02040602050305030304" pitchFamily="18" charset="0"/>
              <a:cs typeface="Arial" panose="020B0604020202020204" pitchFamily="34" charset="0"/>
            </a:endParaRPr>
          </a:p>
          <a:p>
            <a:pPr algn="ctr"/>
            <a:endParaRPr lang="en-GB" sz="2000" b="1" dirty="0">
              <a:latin typeface="Arial" panose="020B0604020202020204" pitchFamily="34" charset="0"/>
              <a:cs typeface="Arial" panose="020B0604020202020204" pitchFamily="34" charset="0"/>
            </a:endParaRPr>
          </a:p>
        </p:txBody>
      </p:sp>
      <p:sp>
        <p:nvSpPr>
          <p:cNvPr id="7" name="TextBox 6"/>
          <p:cNvSpPr txBox="1"/>
          <p:nvPr/>
        </p:nvSpPr>
        <p:spPr>
          <a:xfrm>
            <a:off x="2427043" y="3243849"/>
            <a:ext cx="6287465" cy="1354217"/>
          </a:xfrm>
          <a:prstGeom prst="rect">
            <a:avLst/>
          </a:prstGeom>
          <a:noFill/>
        </p:spPr>
        <p:txBody>
          <a:bodyPr wrap="square" rtlCol="0" anchor="b">
            <a:spAutoFit/>
          </a:bodyPr>
          <a:lstStyle/>
          <a:p>
            <a:r>
              <a:rPr lang="en-US" sz="1400" b="1" dirty="0">
                <a:latin typeface="Arial" panose="020B0604020202020204" pitchFamily="34" charset="0"/>
                <a:cs typeface="Arial" panose="020B0604020202020204" pitchFamily="34" charset="0"/>
              </a:rPr>
              <a:t>Presented by:	</a:t>
            </a:r>
            <a:r>
              <a:rPr lang="en-US" sz="2000" b="1" dirty="0">
                <a:solidFill>
                  <a:prstClr val="black"/>
                </a:solidFill>
                <a:latin typeface="Arial" panose="020B0604020202020204" pitchFamily="34" charset="0"/>
                <a:cs typeface="Arial" panose="020B0604020202020204" pitchFamily="34" charset="0"/>
              </a:rPr>
              <a:t>Vinay Kanhye  </a:t>
            </a:r>
            <a:r>
              <a:rPr lang="x-none" sz="2000" b="1" dirty="0">
                <a:latin typeface="Arial" panose="020B0604020202020204" pitchFamily="34" charset="0"/>
                <a:cs typeface="Arial" panose="020B0604020202020204" pitchFamily="34" charset="0"/>
              </a:rPr>
              <a:t> </a:t>
            </a:r>
            <a:endParaRPr lang="en-GB" sz="1400" b="1" dirty="0">
              <a:latin typeface="Arial" panose="020B0604020202020204" pitchFamily="34" charset="0"/>
              <a:cs typeface="Arial" panose="020B0604020202020204" pitchFamily="34" charset="0"/>
            </a:endParaRPr>
          </a:p>
          <a:p>
            <a:pPr marL="285750" indent="-285750">
              <a:spcBef>
                <a:spcPts val="1200"/>
              </a:spcBef>
              <a:buFont typeface="Arial" panose="020B0604020202020204" pitchFamily="34" charset="0"/>
              <a:buChar char="•"/>
            </a:pPr>
            <a:r>
              <a:rPr lang="en-GB" sz="1400" b="1" dirty="0">
                <a:latin typeface="Arial" panose="020B0604020202020204" pitchFamily="34" charset="0"/>
                <a:cs typeface="Arial" panose="020B0604020202020204" pitchFamily="34" charset="0"/>
                <a:hlinkClick r:id="rId4"/>
              </a:rPr>
              <a:t>www.kanhyemoringahealth.org</a:t>
            </a:r>
            <a:r>
              <a:rPr lang="en-GB" sz="1400" b="1" dirty="0">
                <a:latin typeface="Arial" panose="020B0604020202020204" pitchFamily="34" charset="0"/>
                <a:cs typeface="Arial" panose="020B0604020202020204" pitchFamily="34" charset="0"/>
              </a:rPr>
              <a:t>  </a:t>
            </a:r>
          </a:p>
          <a:p>
            <a:pPr marL="285750" indent="-285750">
              <a:spcBef>
                <a:spcPts val="1200"/>
              </a:spcBef>
              <a:buFont typeface="Arial" panose="020B0604020202020204" pitchFamily="34" charset="0"/>
              <a:buChar char="•"/>
            </a:pPr>
            <a:r>
              <a:rPr lang="en-US" sz="1400" b="1" dirty="0">
                <a:latin typeface="Arial" panose="020B0604020202020204" pitchFamily="34" charset="0"/>
                <a:cs typeface="Arial" panose="020B0604020202020204" pitchFamily="34" charset="0"/>
              </a:rPr>
              <a:t>       Kanhye moringa</a:t>
            </a:r>
          </a:p>
          <a:p>
            <a:endParaRPr lang="en-US" sz="1400" b="1" dirty="0">
              <a:latin typeface="Arial" panose="020B0604020202020204" pitchFamily="34" charset="0"/>
              <a:cs typeface="Arial" panose="020B0604020202020204" pitchFamily="34" charset="0"/>
            </a:endParaRPr>
          </a:p>
        </p:txBody>
      </p:sp>
      <p:sp>
        <p:nvSpPr>
          <p:cNvPr id="8" name="TextBox 7"/>
          <p:cNvSpPr txBox="1"/>
          <p:nvPr/>
        </p:nvSpPr>
        <p:spPr>
          <a:xfrm>
            <a:off x="3248791" y="6628853"/>
            <a:ext cx="2321985" cy="338554"/>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Country: </a:t>
            </a:r>
            <a:r>
              <a:rPr lang="en-US" sz="1600" b="1" dirty="0">
                <a:solidFill>
                  <a:srgbClr val="FF0000"/>
                </a:solidFill>
                <a:latin typeface="Arial" panose="020B0604020202020204" pitchFamily="34" charset="0"/>
                <a:cs typeface="Arial" panose="020B0604020202020204" pitchFamily="34" charset="0"/>
              </a:rPr>
              <a:t>M</a:t>
            </a:r>
            <a:r>
              <a:rPr lang="en-US" sz="1600" b="1" dirty="0">
                <a:solidFill>
                  <a:srgbClr val="0070C0"/>
                </a:solidFill>
                <a:latin typeface="Arial" panose="020B0604020202020204" pitchFamily="34" charset="0"/>
                <a:cs typeface="Arial" panose="020B0604020202020204" pitchFamily="34" charset="0"/>
              </a:rPr>
              <a:t>a</a:t>
            </a:r>
            <a:r>
              <a:rPr lang="en-US" sz="1600" b="1" dirty="0">
                <a:solidFill>
                  <a:srgbClr val="FFC000"/>
                </a:solidFill>
                <a:latin typeface="Arial" panose="020B0604020202020204" pitchFamily="34" charset="0"/>
                <a:cs typeface="Arial" panose="020B0604020202020204" pitchFamily="34" charset="0"/>
              </a:rPr>
              <a:t>u</a:t>
            </a:r>
            <a:r>
              <a:rPr lang="en-US" sz="1600" b="1" dirty="0">
                <a:solidFill>
                  <a:schemeClr val="accent6"/>
                </a:solidFill>
                <a:latin typeface="Arial" panose="020B0604020202020204" pitchFamily="34" charset="0"/>
                <a:cs typeface="Arial" panose="020B0604020202020204" pitchFamily="34" charset="0"/>
              </a:rPr>
              <a:t>r</a:t>
            </a:r>
            <a:r>
              <a:rPr lang="en-US" sz="1600" b="1" dirty="0">
                <a:solidFill>
                  <a:srgbClr val="FF0000"/>
                </a:solidFill>
                <a:latin typeface="Arial" panose="020B0604020202020204" pitchFamily="34" charset="0"/>
                <a:cs typeface="Arial" panose="020B0604020202020204" pitchFamily="34" charset="0"/>
              </a:rPr>
              <a:t>i</a:t>
            </a:r>
            <a:r>
              <a:rPr lang="en-US" sz="1600" b="1" dirty="0">
                <a:solidFill>
                  <a:srgbClr val="0070C0"/>
                </a:solidFill>
                <a:latin typeface="Arial" panose="020B0604020202020204" pitchFamily="34" charset="0"/>
                <a:cs typeface="Arial" panose="020B0604020202020204" pitchFamily="34" charset="0"/>
              </a:rPr>
              <a:t>t</a:t>
            </a:r>
            <a:r>
              <a:rPr lang="en-US" sz="1600" b="1" dirty="0">
                <a:solidFill>
                  <a:srgbClr val="FFC000"/>
                </a:solidFill>
                <a:latin typeface="Arial" panose="020B0604020202020204" pitchFamily="34" charset="0"/>
                <a:cs typeface="Arial" panose="020B0604020202020204" pitchFamily="34" charset="0"/>
              </a:rPr>
              <a:t>i</a:t>
            </a:r>
            <a:r>
              <a:rPr lang="en-US" sz="1600" b="1" dirty="0">
                <a:solidFill>
                  <a:srgbClr val="92D050"/>
                </a:solidFill>
                <a:latin typeface="Arial" panose="020B0604020202020204" pitchFamily="34" charset="0"/>
                <a:cs typeface="Arial" panose="020B0604020202020204" pitchFamily="34" charset="0"/>
              </a:rPr>
              <a:t>u</a:t>
            </a:r>
            <a:r>
              <a:rPr lang="en-US" sz="1600" b="1" dirty="0">
                <a:solidFill>
                  <a:srgbClr val="FF0000"/>
                </a:solidFill>
                <a:latin typeface="Arial" panose="020B0604020202020204" pitchFamily="34" charset="0"/>
                <a:cs typeface="Arial" panose="020B0604020202020204" pitchFamily="34" charset="0"/>
              </a:rPr>
              <a:t>s</a:t>
            </a:r>
            <a:endParaRPr lang="en-GB" sz="1600" b="1" dirty="0">
              <a:solidFill>
                <a:srgbClr val="FF0000"/>
              </a:solidFill>
              <a:latin typeface="Arial" panose="020B0604020202020204" pitchFamily="34" charset="0"/>
              <a:cs typeface="Arial" panose="020B0604020202020204" pitchFamily="34" charset="0"/>
            </a:endParaRPr>
          </a:p>
        </p:txBody>
      </p:sp>
      <p:pic>
        <p:nvPicPr>
          <p:cNvPr id="1030" name="Picture 6" descr="Facebook logo and symbol, meaning, history, PNG">
            <a:extLst>
              <a:ext uri="{FF2B5EF4-FFF2-40B4-BE49-F238E27FC236}">
                <a16:creationId xmlns:a16="http://schemas.microsoft.com/office/drawing/2014/main" id="{1E79FFE7-75C2-4C07-8B8C-B484A5F75E6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99268" y="4110095"/>
            <a:ext cx="476220" cy="297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8490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81673-093B-4112-8E31-9B3EF0C28270}"/>
              </a:ext>
            </a:extLst>
          </p:cNvPr>
          <p:cNvSpPr>
            <a:spLocks noGrp="1"/>
          </p:cNvSpPr>
          <p:nvPr>
            <p:ph type="title"/>
          </p:nvPr>
        </p:nvSpPr>
        <p:spPr>
          <a:xfrm>
            <a:off x="1451725" y="367506"/>
            <a:ext cx="10515600" cy="1325563"/>
          </a:xfrm>
        </p:spPr>
        <p:txBody>
          <a:bodyPr/>
          <a:lstStyle/>
          <a:p>
            <a:r>
              <a:rPr lang="en-US" dirty="0"/>
              <a:t>Achievements</a:t>
            </a:r>
          </a:p>
        </p:txBody>
      </p:sp>
      <p:sp>
        <p:nvSpPr>
          <p:cNvPr id="3" name="Content Placeholder 2">
            <a:extLst>
              <a:ext uri="{FF2B5EF4-FFF2-40B4-BE49-F238E27FC236}">
                <a16:creationId xmlns:a16="http://schemas.microsoft.com/office/drawing/2014/main" id="{CEFE1389-3E43-4CBF-AD7A-CE299A6739E9}"/>
              </a:ext>
            </a:extLst>
          </p:cNvPr>
          <p:cNvSpPr>
            <a:spLocks noGrp="1"/>
          </p:cNvSpPr>
          <p:nvPr>
            <p:ph idx="1"/>
          </p:nvPr>
        </p:nvSpPr>
        <p:spPr>
          <a:xfrm>
            <a:off x="2540000" y="1802674"/>
            <a:ext cx="8915400" cy="4247606"/>
          </a:xfrm>
        </p:spPr>
        <p:txBody>
          <a:bodyPr>
            <a:normAutofit fontScale="85000" lnSpcReduction="20000"/>
          </a:bodyPr>
          <a:lstStyle/>
          <a:p>
            <a:pPr lvl="0"/>
            <a:r>
              <a:rPr lang="en-GB" sz="2000" dirty="0"/>
              <a:t>Consistent growth</a:t>
            </a:r>
          </a:p>
          <a:p>
            <a:pPr lvl="0"/>
            <a:r>
              <a:rPr lang="en-GB" sz="2000" dirty="0"/>
              <a:t>Exports (Promote Mauritian Products)</a:t>
            </a:r>
          </a:p>
          <a:p>
            <a:pPr lvl="0"/>
            <a:r>
              <a:rPr lang="en-GB" sz="2000" dirty="0"/>
              <a:t>Top 7 for Verde Scale up competition 2017</a:t>
            </a:r>
            <a:endParaRPr lang="en-US" sz="2000" dirty="0"/>
          </a:p>
          <a:p>
            <a:pPr lvl="0"/>
            <a:r>
              <a:rPr lang="en-GB" sz="2000" dirty="0"/>
              <a:t>Grand Winner SME Innovation Award 2017</a:t>
            </a:r>
            <a:endParaRPr lang="en-US" sz="2000" dirty="0"/>
          </a:p>
          <a:p>
            <a:pPr lvl="0"/>
            <a:r>
              <a:rPr lang="en-GB" sz="2000" dirty="0"/>
              <a:t>Selected to represent Mauritius and pitch at St James Palace for the Pitch@Palace Commonwealth 2018</a:t>
            </a:r>
          </a:p>
          <a:p>
            <a:pPr lvl="0"/>
            <a:r>
              <a:rPr lang="en-GB" sz="2000" dirty="0"/>
              <a:t>Grand Winner National Productivity and Competitiveness Council 2018</a:t>
            </a:r>
          </a:p>
          <a:p>
            <a:pPr lvl="0"/>
            <a:r>
              <a:rPr lang="en-GB" sz="2000" dirty="0"/>
              <a:t>Gold Award Winner for the International Convention on Quality Control Circle Singapore 2018</a:t>
            </a:r>
          </a:p>
          <a:p>
            <a:pPr lvl="0"/>
            <a:r>
              <a:rPr lang="en-GB" sz="2000" dirty="0"/>
              <a:t>Labelled Made in Moris </a:t>
            </a:r>
          </a:p>
          <a:p>
            <a:pPr lvl="0"/>
            <a:r>
              <a:rPr lang="en-GB" sz="2000" dirty="0"/>
              <a:t>Awarded Top 15 Southern and Eastern African SME by the GIZ-Germany 2021 Export Promotion Program</a:t>
            </a:r>
          </a:p>
          <a:p>
            <a:pPr lvl="0"/>
            <a:r>
              <a:rPr lang="en-GB" sz="2000" dirty="0"/>
              <a:t>Awarded Top 20  Southern and Eastern African SME by Bond </a:t>
            </a:r>
            <a:r>
              <a:rPr lang="en-GB" sz="2000" dirty="0" err="1"/>
              <a:t>Innov</a:t>
            </a:r>
            <a:r>
              <a:rPr lang="en-GB" sz="2000" dirty="0"/>
              <a:t> Paris under the Enrich in Africa Project 2021</a:t>
            </a:r>
          </a:p>
          <a:p>
            <a:pPr lvl="0"/>
            <a:r>
              <a:rPr lang="en-GB" sz="2000" dirty="0"/>
              <a:t>COMESA Innovation Award 2021</a:t>
            </a:r>
          </a:p>
          <a:p>
            <a:pPr lvl="0"/>
            <a:endParaRPr lang="en-US" sz="2000" dirty="0"/>
          </a:p>
          <a:p>
            <a:pPr marL="0" indent="0">
              <a:buNone/>
            </a:pPr>
            <a:endParaRPr lang="en-US" dirty="0"/>
          </a:p>
        </p:txBody>
      </p:sp>
      <p:pic>
        <p:nvPicPr>
          <p:cNvPr id="4" name="Picture 3" descr="C:\Users\vinayk\Desktop\HARD DISK BACKUP 010918\Lexar 210815\Moringa\Authority\MBE\PITCH\Photo Pitch Group DOY.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20856" y="807720"/>
            <a:ext cx="3062287" cy="2224088"/>
          </a:xfrm>
          <a:prstGeom prst="rect">
            <a:avLst/>
          </a:prstGeom>
          <a:noFill/>
          <a:ln>
            <a:noFill/>
          </a:ln>
        </p:spPr>
      </p:pic>
      <p:pic>
        <p:nvPicPr>
          <p:cNvPr id="5" name="Picture 4" descr="C:\Users\vinayk\Desktop\HARD DISK BACKUP 010918\Lexar 210815\Moringa\Authority\MBE\SME Innovation Award\Trophy Grand Winner.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5000" y="3327400"/>
            <a:ext cx="1905000" cy="2540000"/>
          </a:xfrm>
          <a:prstGeom prst="rect">
            <a:avLst/>
          </a:prstGeom>
          <a:noFill/>
          <a:ln>
            <a:noFill/>
          </a:ln>
        </p:spPr>
      </p:pic>
      <p:pic>
        <p:nvPicPr>
          <p:cNvPr id="6" name="Picture 5" descr="C:\Users\vinayk\Desktop\HARD DISK BACKUP 010918\Lexar 210815\Moringa\Distributors &amp; buyers\Len Trading\List of Awards&amp; Cert\20180922_123532.jpg"/>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10648917" y="5382841"/>
            <a:ext cx="1515292" cy="1121524"/>
          </a:xfrm>
          <a:prstGeom prst="rect">
            <a:avLst/>
          </a:prstGeom>
          <a:noFill/>
          <a:ln>
            <a:noFill/>
          </a:ln>
        </p:spPr>
      </p:pic>
    </p:spTree>
    <p:extLst>
      <p:ext uri="{BB962C8B-B14F-4D97-AF65-F5344CB8AC3E}">
        <p14:creationId xmlns:p14="http://schemas.microsoft.com/office/powerpoint/2010/main" val="12922559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81673-093B-4112-8E31-9B3EF0C28270}"/>
              </a:ext>
            </a:extLst>
          </p:cNvPr>
          <p:cNvSpPr>
            <a:spLocks noGrp="1"/>
          </p:cNvSpPr>
          <p:nvPr>
            <p:ph type="title"/>
          </p:nvPr>
        </p:nvSpPr>
        <p:spPr>
          <a:xfrm>
            <a:off x="1437438" y="327818"/>
            <a:ext cx="10515600" cy="1325563"/>
          </a:xfrm>
        </p:spPr>
        <p:txBody>
          <a:bodyPr/>
          <a:lstStyle/>
          <a:p>
            <a:r>
              <a:rPr lang="en-US" dirty="0"/>
              <a:t>COVID 19 Pandemic Impact on SME</a:t>
            </a:r>
          </a:p>
        </p:txBody>
      </p:sp>
      <p:sp>
        <p:nvSpPr>
          <p:cNvPr id="3" name="Content Placeholder 2">
            <a:extLst>
              <a:ext uri="{FF2B5EF4-FFF2-40B4-BE49-F238E27FC236}">
                <a16:creationId xmlns:a16="http://schemas.microsoft.com/office/drawing/2014/main" id="{CEFE1389-3E43-4CBF-AD7A-CE299A6739E9}"/>
              </a:ext>
            </a:extLst>
          </p:cNvPr>
          <p:cNvSpPr>
            <a:spLocks noGrp="1"/>
          </p:cNvSpPr>
          <p:nvPr>
            <p:ph idx="1"/>
          </p:nvPr>
        </p:nvSpPr>
        <p:spPr>
          <a:xfrm>
            <a:off x="1347325" y="1653381"/>
            <a:ext cx="9407237" cy="3777622"/>
          </a:xfrm>
        </p:spPr>
        <p:txBody>
          <a:bodyPr>
            <a:normAutofit/>
          </a:bodyPr>
          <a:lstStyle/>
          <a:p>
            <a:pPr lvl="0"/>
            <a:endParaRPr lang="en-GB" sz="2000" dirty="0"/>
          </a:p>
          <a:p>
            <a:pPr lvl="0"/>
            <a:r>
              <a:rPr lang="en-GB" sz="3200" dirty="0"/>
              <a:t>Workforce affected as there was panic and lockdown</a:t>
            </a:r>
          </a:p>
          <a:p>
            <a:pPr lvl="0"/>
            <a:r>
              <a:rPr lang="en-GB" sz="3200" dirty="0"/>
              <a:t>Reduction in cash flow due to sales drop</a:t>
            </a:r>
          </a:p>
          <a:p>
            <a:pPr lvl="0"/>
            <a:r>
              <a:rPr lang="en-GB" sz="3200" dirty="0"/>
              <a:t>Job losses due to shutdown and lockdown</a:t>
            </a:r>
          </a:p>
          <a:p>
            <a:pPr lvl="0"/>
            <a:r>
              <a:rPr lang="en-GB" sz="3200" dirty="0"/>
              <a:t>Shortage and price increase of raw materials</a:t>
            </a:r>
          </a:p>
          <a:p>
            <a:pPr lvl="0"/>
            <a:r>
              <a:rPr lang="en-GB" sz="3200" dirty="0"/>
              <a:t>Depreciation of the Mauritian Rupee</a:t>
            </a:r>
          </a:p>
        </p:txBody>
      </p:sp>
    </p:spTree>
    <p:extLst>
      <p:ext uri="{BB962C8B-B14F-4D97-AF65-F5344CB8AC3E}">
        <p14:creationId xmlns:p14="http://schemas.microsoft.com/office/powerpoint/2010/main" val="2318585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81673-093B-4112-8E31-9B3EF0C28270}"/>
              </a:ext>
            </a:extLst>
          </p:cNvPr>
          <p:cNvSpPr>
            <a:spLocks noGrp="1"/>
          </p:cNvSpPr>
          <p:nvPr>
            <p:ph type="title"/>
          </p:nvPr>
        </p:nvSpPr>
        <p:spPr>
          <a:xfrm>
            <a:off x="1437438" y="327818"/>
            <a:ext cx="10515600" cy="1325563"/>
          </a:xfrm>
        </p:spPr>
        <p:txBody>
          <a:bodyPr/>
          <a:lstStyle/>
          <a:p>
            <a:r>
              <a:rPr lang="en-US" dirty="0"/>
              <a:t>COMING OUT OF THE C-19 </a:t>
            </a:r>
          </a:p>
        </p:txBody>
      </p:sp>
      <p:sp>
        <p:nvSpPr>
          <p:cNvPr id="3" name="Content Placeholder 2">
            <a:extLst>
              <a:ext uri="{FF2B5EF4-FFF2-40B4-BE49-F238E27FC236}">
                <a16:creationId xmlns:a16="http://schemas.microsoft.com/office/drawing/2014/main" id="{CEFE1389-3E43-4CBF-AD7A-CE299A6739E9}"/>
              </a:ext>
            </a:extLst>
          </p:cNvPr>
          <p:cNvSpPr>
            <a:spLocks noGrp="1"/>
          </p:cNvSpPr>
          <p:nvPr>
            <p:ph idx="1"/>
          </p:nvPr>
        </p:nvSpPr>
        <p:spPr>
          <a:xfrm>
            <a:off x="1347325" y="1653381"/>
            <a:ext cx="9407237" cy="3777622"/>
          </a:xfrm>
        </p:spPr>
        <p:txBody>
          <a:bodyPr>
            <a:normAutofit/>
          </a:bodyPr>
          <a:lstStyle/>
          <a:p>
            <a:pPr lvl="0"/>
            <a:endParaRPr lang="en-GB" sz="2000" dirty="0"/>
          </a:p>
          <a:p>
            <a:pPr lvl="0"/>
            <a:r>
              <a:rPr lang="en-GB" sz="3200" dirty="0"/>
              <a:t>Use of efficient resources water and energy</a:t>
            </a:r>
          </a:p>
          <a:p>
            <a:pPr lvl="0"/>
            <a:r>
              <a:rPr lang="en-GB" sz="3200" dirty="0"/>
              <a:t>Adopt good and Modern Agricultural Practices</a:t>
            </a:r>
          </a:p>
          <a:p>
            <a:pPr lvl="0"/>
            <a:r>
              <a:rPr lang="en-GB" sz="3200" dirty="0"/>
              <a:t>Develop a resilience plan</a:t>
            </a:r>
          </a:p>
          <a:p>
            <a:pPr lvl="0"/>
            <a:r>
              <a:rPr lang="en-GB" sz="3200" dirty="0"/>
              <a:t>Adopt a lean management </a:t>
            </a:r>
          </a:p>
        </p:txBody>
      </p:sp>
    </p:spTree>
    <p:extLst>
      <p:ext uri="{BB962C8B-B14F-4D97-AF65-F5344CB8AC3E}">
        <p14:creationId xmlns:p14="http://schemas.microsoft.com/office/powerpoint/2010/main" val="12325662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81673-093B-4112-8E31-9B3EF0C28270}"/>
              </a:ext>
            </a:extLst>
          </p:cNvPr>
          <p:cNvSpPr>
            <a:spLocks noGrp="1"/>
          </p:cNvSpPr>
          <p:nvPr>
            <p:ph type="title"/>
          </p:nvPr>
        </p:nvSpPr>
        <p:spPr>
          <a:xfrm>
            <a:off x="1451725" y="367506"/>
            <a:ext cx="10515600" cy="1325563"/>
          </a:xfrm>
        </p:spPr>
        <p:txBody>
          <a:bodyPr>
            <a:normAutofit/>
          </a:bodyPr>
          <a:lstStyle/>
          <a:p>
            <a:r>
              <a:rPr lang="en-GB" sz="3200" b="1" dirty="0">
                <a:latin typeface="Book Antiqua" panose="02040602050305030304" pitchFamily="18" charset="0"/>
              </a:rPr>
              <a:t>IMPORTANCE OF MODERN AGRICULTURE IN AFRICA</a:t>
            </a:r>
            <a:endParaRPr lang="en-US" sz="3200" dirty="0"/>
          </a:p>
        </p:txBody>
      </p:sp>
      <p:sp>
        <p:nvSpPr>
          <p:cNvPr id="3" name="Content Placeholder 2">
            <a:extLst>
              <a:ext uri="{FF2B5EF4-FFF2-40B4-BE49-F238E27FC236}">
                <a16:creationId xmlns:a16="http://schemas.microsoft.com/office/drawing/2014/main" id="{CEFE1389-3E43-4CBF-AD7A-CE299A6739E9}"/>
              </a:ext>
            </a:extLst>
          </p:cNvPr>
          <p:cNvSpPr>
            <a:spLocks noGrp="1"/>
          </p:cNvSpPr>
          <p:nvPr>
            <p:ph idx="1"/>
          </p:nvPr>
        </p:nvSpPr>
        <p:spPr>
          <a:xfrm>
            <a:off x="1330036" y="2089778"/>
            <a:ext cx="9407237" cy="3777622"/>
          </a:xfrm>
        </p:spPr>
        <p:txBody>
          <a:bodyPr>
            <a:normAutofit/>
          </a:bodyPr>
          <a:lstStyle/>
          <a:p>
            <a:pPr lvl="0"/>
            <a:r>
              <a:rPr lang="en-GB" sz="2000" dirty="0"/>
              <a:t>Community Involvement through Contract Farming</a:t>
            </a:r>
          </a:p>
          <a:p>
            <a:pPr lvl="0"/>
            <a:r>
              <a:rPr lang="en-GB" sz="2000" dirty="0"/>
              <a:t>Job Creation </a:t>
            </a:r>
          </a:p>
          <a:p>
            <a:pPr lvl="0"/>
            <a:r>
              <a:rPr lang="en-GB" sz="2000" dirty="0"/>
              <a:t>Environment protection through organic cultivation</a:t>
            </a:r>
          </a:p>
          <a:p>
            <a:pPr lvl="0"/>
            <a:r>
              <a:rPr lang="en-GB" sz="2000" dirty="0"/>
              <a:t>Producing a pure and natural product</a:t>
            </a:r>
          </a:p>
          <a:p>
            <a:pPr lvl="0"/>
            <a:r>
              <a:rPr lang="en-GB" sz="2000" dirty="0"/>
              <a:t>Ensure Sustainability by planting more trees</a:t>
            </a:r>
          </a:p>
          <a:p>
            <a:pPr lvl="0"/>
            <a:r>
              <a:rPr lang="en-GB" sz="2000" dirty="0"/>
              <a:t>By products send back to the fields for mulching and composting</a:t>
            </a:r>
          </a:p>
          <a:p>
            <a:pPr lvl="0"/>
            <a:r>
              <a:rPr lang="en-GB" sz="2000" dirty="0"/>
              <a:t>Process wash water recycled for irrigation </a:t>
            </a:r>
          </a:p>
          <a:p>
            <a:pPr marL="0" lvl="0" indent="0">
              <a:buNone/>
            </a:pPr>
            <a:endParaRPr lang="en-GB" sz="2000" dirty="0"/>
          </a:p>
          <a:p>
            <a:pPr marL="0" indent="0">
              <a:buNone/>
            </a:pPr>
            <a:endParaRPr lang="en-US" dirty="0"/>
          </a:p>
        </p:txBody>
      </p:sp>
    </p:spTree>
    <p:extLst>
      <p:ext uri="{BB962C8B-B14F-4D97-AF65-F5344CB8AC3E}">
        <p14:creationId xmlns:p14="http://schemas.microsoft.com/office/powerpoint/2010/main" val="13355500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81673-093B-4112-8E31-9B3EF0C28270}"/>
              </a:ext>
            </a:extLst>
          </p:cNvPr>
          <p:cNvSpPr>
            <a:spLocks noGrp="1"/>
          </p:cNvSpPr>
          <p:nvPr>
            <p:ph type="title"/>
          </p:nvPr>
        </p:nvSpPr>
        <p:spPr>
          <a:xfrm>
            <a:off x="1451725" y="367506"/>
            <a:ext cx="10515600" cy="1325563"/>
          </a:xfrm>
        </p:spPr>
        <p:txBody>
          <a:bodyPr/>
          <a:lstStyle/>
          <a:p>
            <a:r>
              <a:rPr lang="en-US" dirty="0"/>
              <a:t>CONCLUSION</a:t>
            </a:r>
          </a:p>
        </p:txBody>
      </p:sp>
      <p:sp>
        <p:nvSpPr>
          <p:cNvPr id="3" name="Content Placeholder 2">
            <a:extLst>
              <a:ext uri="{FF2B5EF4-FFF2-40B4-BE49-F238E27FC236}">
                <a16:creationId xmlns:a16="http://schemas.microsoft.com/office/drawing/2014/main" id="{CEFE1389-3E43-4CBF-AD7A-CE299A6739E9}"/>
              </a:ext>
            </a:extLst>
          </p:cNvPr>
          <p:cNvSpPr>
            <a:spLocks noGrp="1"/>
          </p:cNvSpPr>
          <p:nvPr>
            <p:ph idx="1"/>
          </p:nvPr>
        </p:nvSpPr>
        <p:spPr>
          <a:xfrm>
            <a:off x="1451725" y="1540189"/>
            <a:ext cx="9407237" cy="3777622"/>
          </a:xfrm>
        </p:spPr>
        <p:txBody>
          <a:bodyPr>
            <a:normAutofit fontScale="92500" lnSpcReduction="20000"/>
          </a:bodyPr>
          <a:lstStyle/>
          <a:p>
            <a:r>
              <a:rPr lang="en-US" dirty="0"/>
              <a:t>The Covid-19 pandemic has obliged the business community ,SME in particular, to rethink and remodel the business so as to ensure the survival in the immediate future and work out on strategies for the long term. As is now, it seems that the Economy will take at least two more years to come back to what it was before the pandemic.</a:t>
            </a:r>
            <a:endParaRPr lang="en-GB" dirty="0"/>
          </a:p>
          <a:p>
            <a:r>
              <a:rPr lang="en-US" dirty="0"/>
              <a:t>It is more crucial to have a plan to ensure the survival during this time of crisis and a longer strategic plan to ensure growth and sustainability when things will start to become normal.</a:t>
            </a:r>
          </a:p>
          <a:p>
            <a:r>
              <a:rPr lang="en-US" dirty="0"/>
              <a:t>A Modern agricultural practice will help Africa to come out of the effect of the pandemic sooner.</a:t>
            </a:r>
            <a:endParaRPr lang="en-GB" dirty="0"/>
          </a:p>
          <a:p>
            <a:pPr lvl="0"/>
            <a:endParaRPr lang="en-GB" sz="3600" dirty="0"/>
          </a:p>
          <a:p>
            <a:pPr marL="0" lvl="0" indent="0">
              <a:buNone/>
            </a:pPr>
            <a:endParaRPr lang="en-GB" sz="3600" dirty="0"/>
          </a:p>
          <a:p>
            <a:pPr lvl="0"/>
            <a:endParaRPr lang="en-GB" sz="2000" dirty="0"/>
          </a:p>
          <a:p>
            <a:pPr marL="0" indent="0">
              <a:buNone/>
            </a:pPr>
            <a:endParaRPr lang="en-US" dirty="0"/>
          </a:p>
        </p:txBody>
      </p:sp>
    </p:spTree>
    <p:extLst>
      <p:ext uri="{BB962C8B-B14F-4D97-AF65-F5344CB8AC3E}">
        <p14:creationId xmlns:p14="http://schemas.microsoft.com/office/powerpoint/2010/main" val="36353573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272FB-D930-437B-8338-AC38EAF46685}"/>
              </a:ext>
            </a:extLst>
          </p:cNvPr>
          <p:cNvSpPr>
            <a:spLocks noGrp="1"/>
          </p:cNvSpPr>
          <p:nvPr>
            <p:ph type="ctrTitle"/>
          </p:nvPr>
        </p:nvSpPr>
        <p:spPr>
          <a:xfrm>
            <a:off x="1758951" y="779463"/>
            <a:ext cx="9144000" cy="642935"/>
          </a:xfrm>
        </p:spPr>
        <p:txBody>
          <a:bodyPr>
            <a:normAutofit/>
          </a:bodyPr>
          <a:lstStyle/>
          <a:p>
            <a:pPr algn="l"/>
            <a:r>
              <a:rPr lang="en-GB" sz="4000" b="1" dirty="0"/>
              <a:t>OUR WISH</a:t>
            </a:r>
          </a:p>
        </p:txBody>
      </p:sp>
      <p:sp>
        <p:nvSpPr>
          <p:cNvPr id="4" name="Title 1">
            <a:extLst>
              <a:ext uri="{FF2B5EF4-FFF2-40B4-BE49-F238E27FC236}">
                <a16:creationId xmlns:a16="http://schemas.microsoft.com/office/drawing/2014/main" id="{8064A5CD-DEF9-4015-B580-0ED836F0405A}"/>
              </a:ext>
            </a:extLst>
          </p:cNvPr>
          <p:cNvSpPr>
            <a:spLocks noGrp="1"/>
          </p:cNvSpPr>
          <p:nvPr>
            <p:ph type="subTitle" idx="1"/>
          </p:nvPr>
        </p:nvSpPr>
        <p:spPr>
          <a:xfrm>
            <a:off x="1778000" y="1422400"/>
            <a:ext cx="9144000" cy="4013200"/>
          </a:xfrm>
        </p:spPr>
        <p:txBody>
          <a:bodyPr>
            <a:normAutofit fontScale="90000" lnSpcReduction="10000"/>
          </a:bodyPr>
          <a:lstStyle/>
          <a:p>
            <a:pPr algn="l"/>
            <a:endParaRPr lang="en-US" sz="4800" dirty="0"/>
          </a:p>
          <a:p>
            <a:pPr algn="l"/>
            <a:r>
              <a:rPr lang="en-US" sz="4800" dirty="0"/>
              <a:t>Consume Healthy </a:t>
            </a:r>
          </a:p>
          <a:p>
            <a:pPr algn="l"/>
            <a:r>
              <a:rPr lang="en-US" sz="4800" dirty="0"/>
              <a:t>&amp; Stay Healthy</a:t>
            </a:r>
          </a:p>
          <a:p>
            <a:pPr algn="l"/>
            <a:endParaRPr lang="en-US" sz="4800" dirty="0"/>
          </a:p>
          <a:p>
            <a:pPr algn="l"/>
            <a:endParaRPr lang="en-US" sz="4800" dirty="0"/>
          </a:p>
          <a:p>
            <a:r>
              <a:rPr lang="en-US" sz="4800" dirty="0"/>
              <a:t>Thank you</a:t>
            </a:r>
          </a:p>
        </p:txBody>
      </p:sp>
    </p:spTree>
    <p:extLst>
      <p:ext uri="{BB962C8B-B14F-4D97-AF65-F5344CB8AC3E}">
        <p14:creationId xmlns:p14="http://schemas.microsoft.com/office/powerpoint/2010/main" val="2775146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3"/>
          <p:cNvSpPr>
            <a:spLocks noGrp="1" noChangeArrowheads="1"/>
          </p:cNvSpPr>
          <p:nvPr>
            <p:ph type="sldNum" sz="quarter" idx="12"/>
          </p:nvPr>
        </p:nvSpPr>
        <p:spPr>
          <a:xfrm>
            <a:off x="9042400" y="6324600"/>
            <a:ext cx="2540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ＭＳ Ｐゴシック" pitchFamily="50" charset="-128"/>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ＭＳ Ｐゴシック" pitchFamily="50" charset="-128"/>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ＭＳ Ｐゴシック" pitchFamily="50" charset="-128"/>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ＭＳ Ｐゴシック" pitchFamily="50" charset="-128"/>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ＭＳ Ｐゴシック" pitchFamily="50"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pitchFamily="50"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pitchFamily="50"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pitchFamily="50"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pitchFamily="50" charset="-128"/>
              </a:defRPr>
            </a:lvl9pPr>
          </a:lstStyle>
          <a:p>
            <a:pPr eaLnBrk="1" hangingPunct="1">
              <a:spcBef>
                <a:spcPct val="0"/>
              </a:spcBef>
              <a:buClrTx/>
              <a:buSzTx/>
              <a:buFontTx/>
              <a:buNone/>
            </a:pPr>
            <a:fld id="{597172AE-448A-4982-BDB8-AD11C3524A2C}" type="slidenum">
              <a:rPr kumimoji="0" lang="ja-JP" altLang="en-US" sz="1400" smtClean="0">
                <a:solidFill>
                  <a:prstClr val="black"/>
                </a:solidFill>
              </a:rPr>
              <a:pPr eaLnBrk="1" hangingPunct="1">
                <a:spcBef>
                  <a:spcPct val="0"/>
                </a:spcBef>
                <a:buClrTx/>
                <a:buSzTx/>
                <a:buFontTx/>
                <a:buNone/>
              </a:pPr>
              <a:t>2</a:t>
            </a:fld>
            <a:endParaRPr kumimoji="0" lang="ja-JP" altLang="en-US" sz="1400">
              <a:solidFill>
                <a:prstClr val="black"/>
              </a:solidFill>
            </a:endParaRPr>
          </a:p>
        </p:txBody>
      </p:sp>
      <p:sp>
        <p:nvSpPr>
          <p:cNvPr id="28675" name="Rectangle 2" descr="25%"/>
          <p:cNvSpPr>
            <a:spLocks noChangeArrowheads="1"/>
          </p:cNvSpPr>
          <p:nvPr/>
        </p:nvSpPr>
        <p:spPr bwMode="auto">
          <a:xfrm>
            <a:off x="2719108" y="909084"/>
            <a:ext cx="6753784" cy="369974"/>
          </a:xfrm>
          <a:prstGeom prst="rect">
            <a:avLst/>
          </a:prstGeom>
          <a:solidFill>
            <a:schemeClr val="tx2">
              <a:lumMod val="60000"/>
              <a:lumOff val="40000"/>
            </a:schemeClr>
          </a:solidFill>
          <a:ln w="12700">
            <a:solidFill>
              <a:schemeClr val="tx1"/>
            </a:solidFill>
            <a:miter lim="800000"/>
            <a:headEnd/>
            <a:tailEnd/>
          </a:ln>
        </p:spPr>
        <p:txBody>
          <a:bodyPr wrap="square" lIns="92075" tIns="46038" rIns="92075" bIns="46038">
            <a:spAutoFit/>
          </a:bodyPr>
          <a:lstStyle>
            <a:lvl1pPr defTabSz="762000"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ＭＳ Ｐゴシック" pitchFamily="50" charset="-128"/>
              </a:defRPr>
            </a:lvl1pPr>
            <a:lvl2pPr marL="742950" indent="-285750" defTabSz="76200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ＭＳ Ｐゴシック" pitchFamily="50" charset="-128"/>
              </a:defRPr>
            </a:lvl2pPr>
            <a:lvl3pPr marL="1143000" indent="-228600" defTabSz="7620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ＭＳ Ｐゴシック" pitchFamily="50" charset="-128"/>
              </a:defRPr>
            </a:lvl3pPr>
            <a:lvl4pPr marL="1600200" indent="-228600" defTabSz="7620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ＭＳ Ｐゴシック" pitchFamily="50" charset="-128"/>
              </a:defRPr>
            </a:lvl4pPr>
            <a:lvl5pPr marL="2057400" indent="-228600" defTabSz="7620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ＭＳ Ｐゴシック" pitchFamily="50" charset="-128"/>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pitchFamily="50" charset="-128"/>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pitchFamily="50" charset="-128"/>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pitchFamily="50" charset="-128"/>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pitchFamily="50" charset="-128"/>
              </a:defRPr>
            </a:lvl9pPr>
          </a:lstStyle>
          <a:p>
            <a:pPr eaLnBrk="1" hangingPunct="1">
              <a:spcBef>
                <a:spcPct val="50000"/>
              </a:spcBef>
              <a:buClrTx/>
              <a:buSzTx/>
              <a:buFontTx/>
              <a:buNone/>
            </a:pPr>
            <a:r>
              <a:rPr lang="en-US" altLang="ja-JP" sz="1800" b="1" dirty="0">
                <a:solidFill>
                  <a:prstClr val="black"/>
                </a:solidFill>
                <a:latin typeface="Times New Roman" pitchFamily="18" charset="0"/>
                <a:ea typeface="ＭＳ ゴシック" pitchFamily="49" charset="-128"/>
              </a:rPr>
              <a:t>                                              VINAY KANHYE</a:t>
            </a:r>
          </a:p>
        </p:txBody>
      </p:sp>
      <p:sp>
        <p:nvSpPr>
          <p:cNvPr id="28678" name="Line 8"/>
          <p:cNvSpPr>
            <a:spLocks noChangeShapeType="1"/>
          </p:cNvSpPr>
          <p:nvPr/>
        </p:nvSpPr>
        <p:spPr bwMode="auto">
          <a:xfrm flipV="1">
            <a:off x="203203" y="6772280"/>
            <a:ext cx="5583767" cy="95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a:endParaRPr lang="ja-JP" altLang="en-US">
              <a:solidFill>
                <a:prstClr val="black"/>
              </a:solidFill>
            </a:endParaRPr>
          </a:p>
        </p:txBody>
      </p:sp>
      <p:sp>
        <p:nvSpPr>
          <p:cNvPr id="28679" name="Text Box 9"/>
          <p:cNvSpPr txBox="1">
            <a:spLocks noChangeArrowheads="1"/>
          </p:cNvSpPr>
          <p:nvPr/>
        </p:nvSpPr>
        <p:spPr bwMode="auto">
          <a:xfrm>
            <a:off x="577851" y="6172612"/>
            <a:ext cx="28725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defTabSz="762000"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ＭＳ Ｐゴシック" pitchFamily="50" charset="-128"/>
              </a:defRPr>
            </a:lvl1pPr>
            <a:lvl2pPr marL="742950" indent="-285750" defTabSz="76200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ＭＳ Ｐゴシック" pitchFamily="50" charset="-128"/>
              </a:defRPr>
            </a:lvl2pPr>
            <a:lvl3pPr marL="1143000" indent="-228600" defTabSz="7620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ＭＳ Ｐゴシック" pitchFamily="50" charset="-128"/>
              </a:defRPr>
            </a:lvl3pPr>
            <a:lvl4pPr marL="1600200" indent="-228600" defTabSz="7620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ＭＳ Ｐゴシック" pitchFamily="50" charset="-128"/>
              </a:defRPr>
            </a:lvl4pPr>
            <a:lvl5pPr marL="2057400" indent="-228600" defTabSz="7620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ＭＳ Ｐゴシック" pitchFamily="50" charset="-128"/>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pitchFamily="50" charset="-128"/>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pitchFamily="50" charset="-128"/>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pitchFamily="50" charset="-128"/>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pitchFamily="50" charset="-128"/>
              </a:defRPr>
            </a:lvl9pPr>
          </a:lstStyle>
          <a:p>
            <a:pPr eaLnBrk="1" hangingPunct="1">
              <a:spcBef>
                <a:spcPct val="50000"/>
              </a:spcBef>
              <a:buClrTx/>
              <a:buSzTx/>
              <a:buFontTx/>
              <a:buNone/>
            </a:pPr>
            <a:r>
              <a:rPr lang="ja-JP" altLang="en-US" sz="1200">
                <a:solidFill>
                  <a:prstClr val="black"/>
                </a:solidFill>
                <a:latin typeface="ＭＳ Ｐゴシック" pitchFamily="50" charset="-128"/>
              </a:rPr>
              <a:t>　</a:t>
            </a:r>
          </a:p>
        </p:txBody>
      </p:sp>
      <p:sp>
        <p:nvSpPr>
          <p:cNvPr id="28680" name="Text Box 10"/>
          <p:cNvSpPr txBox="1">
            <a:spLocks noChangeArrowheads="1"/>
          </p:cNvSpPr>
          <p:nvPr/>
        </p:nvSpPr>
        <p:spPr bwMode="auto">
          <a:xfrm>
            <a:off x="495300" y="6080537"/>
            <a:ext cx="28725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defTabSz="762000"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ＭＳ Ｐゴシック" pitchFamily="50" charset="-128"/>
              </a:defRPr>
            </a:lvl1pPr>
            <a:lvl2pPr marL="742950" indent="-285750" defTabSz="76200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ＭＳ Ｐゴシック" pitchFamily="50" charset="-128"/>
              </a:defRPr>
            </a:lvl2pPr>
            <a:lvl3pPr marL="1143000" indent="-228600" defTabSz="7620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ＭＳ Ｐゴシック" pitchFamily="50" charset="-128"/>
              </a:defRPr>
            </a:lvl3pPr>
            <a:lvl4pPr marL="1600200" indent="-228600" defTabSz="7620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ＭＳ Ｐゴシック" pitchFamily="50" charset="-128"/>
              </a:defRPr>
            </a:lvl4pPr>
            <a:lvl5pPr marL="2057400" indent="-228600" defTabSz="7620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ＭＳ Ｐゴシック" pitchFamily="50" charset="-128"/>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pitchFamily="50" charset="-128"/>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pitchFamily="50" charset="-128"/>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pitchFamily="50" charset="-128"/>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pitchFamily="50" charset="-128"/>
              </a:defRPr>
            </a:lvl9pPr>
          </a:lstStyle>
          <a:p>
            <a:pPr eaLnBrk="1" hangingPunct="1">
              <a:spcBef>
                <a:spcPct val="50000"/>
              </a:spcBef>
              <a:buClrTx/>
              <a:buSzTx/>
              <a:buFontTx/>
              <a:buNone/>
            </a:pPr>
            <a:r>
              <a:rPr lang="ja-JP" altLang="en-US" sz="1200">
                <a:solidFill>
                  <a:prstClr val="black"/>
                </a:solidFill>
                <a:latin typeface="ＭＳ Ｐゴシック" pitchFamily="50" charset="-128"/>
              </a:rPr>
              <a:t>　</a:t>
            </a:r>
          </a:p>
        </p:txBody>
      </p:sp>
      <p:sp>
        <p:nvSpPr>
          <p:cNvPr id="28701" name="Line 5"/>
          <p:cNvSpPr>
            <a:spLocks noChangeShapeType="1"/>
          </p:cNvSpPr>
          <p:nvPr/>
        </p:nvSpPr>
        <p:spPr bwMode="auto">
          <a:xfrm>
            <a:off x="6096003" y="6788155"/>
            <a:ext cx="5803900" cy="317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a:endParaRPr lang="ja-JP" altLang="en-US">
              <a:solidFill>
                <a:prstClr val="black"/>
              </a:solidFill>
            </a:endParaRPr>
          </a:p>
        </p:txBody>
      </p:sp>
      <p:sp>
        <p:nvSpPr>
          <p:cNvPr id="2" name="Rectangle 1"/>
          <p:cNvSpPr/>
          <p:nvPr/>
        </p:nvSpPr>
        <p:spPr>
          <a:xfrm>
            <a:off x="292097" y="4484152"/>
            <a:ext cx="11540064" cy="2677656"/>
          </a:xfrm>
          <a:prstGeom prst="rect">
            <a:avLst/>
          </a:prstGeom>
        </p:spPr>
        <p:txBody>
          <a:bodyPr wrap="square">
            <a:spAutoFit/>
          </a:bodyPr>
          <a:lstStyle/>
          <a:p>
            <a:pPr marL="800100" lvl="1" indent="-342900" defTabSz="914400">
              <a:spcAft>
                <a:spcPts val="1200"/>
              </a:spcAft>
              <a:buFont typeface="Wingdings" panose="05000000000000000000" pitchFamily="2" charset="2"/>
              <a:buChar char="§"/>
            </a:pPr>
            <a:r>
              <a:rPr lang="en-GB" sz="2000" dirty="0">
                <a:solidFill>
                  <a:prstClr val="black"/>
                </a:solidFill>
                <a:latin typeface="Book Antiqua" panose="02040602050305030304" pitchFamily="18" charset="0"/>
                <a:cs typeface="Arial" pitchFamily="34" charset="0"/>
              </a:rPr>
              <a:t>Electrical and Electronic Engineer</a:t>
            </a:r>
          </a:p>
          <a:p>
            <a:pPr marL="800100" lvl="1" indent="-342900" defTabSz="914400">
              <a:spcAft>
                <a:spcPts val="1200"/>
              </a:spcAft>
              <a:buFont typeface="Wingdings" panose="05000000000000000000" pitchFamily="2" charset="2"/>
              <a:buChar char="§"/>
            </a:pPr>
            <a:r>
              <a:rPr lang="en-GB" sz="2000" dirty="0">
                <a:solidFill>
                  <a:prstClr val="black"/>
                </a:solidFill>
                <a:latin typeface="Book Antiqua" panose="02040602050305030304" pitchFamily="18" charset="0"/>
                <a:cs typeface="Arial" pitchFamily="34" charset="0"/>
              </a:rPr>
              <a:t>Passionate of plants and natural products</a:t>
            </a:r>
          </a:p>
          <a:p>
            <a:pPr marL="800100" lvl="1" indent="-342900" defTabSz="914400">
              <a:spcAft>
                <a:spcPts val="1200"/>
              </a:spcAft>
              <a:buFont typeface="Wingdings" panose="05000000000000000000" pitchFamily="2" charset="2"/>
              <a:buChar char="§"/>
            </a:pPr>
            <a:r>
              <a:rPr lang="en-GB" sz="2000" dirty="0">
                <a:solidFill>
                  <a:prstClr val="black"/>
                </a:solidFill>
                <a:latin typeface="Book Antiqua" panose="02040602050305030304" pitchFamily="18" charset="0"/>
                <a:cs typeface="Arial" pitchFamily="34" charset="0"/>
              </a:rPr>
              <a:t>London visit 2012 –first contact with Moringa</a:t>
            </a:r>
          </a:p>
          <a:p>
            <a:pPr marL="800100" lvl="1" indent="-342900" defTabSz="914400">
              <a:spcAft>
                <a:spcPts val="1200"/>
              </a:spcAft>
              <a:buFont typeface="Wingdings" panose="05000000000000000000" pitchFamily="2" charset="2"/>
              <a:buChar char="§"/>
            </a:pPr>
            <a:r>
              <a:rPr lang="en-GB" sz="2000" dirty="0">
                <a:solidFill>
                  <a:prstClr val="black"/>
                </a:solidFill>
                <a:latin typeface="Book Antiqua" panose="02040602050305030304" pitchFamily="18" charset="0"/>
                <a:cs typeface="Arial" pitchFamily="34" charset="0"/>
              </a:rPr>
              <a:t>The Moringa Adventure and VKHF</a:t>
            </a:r>
            <a:endParaRPr lang="en-US" sz="2000" dirty="0">
              <a:solidFill>
                <a:prstClr val="black"/>
              </a:solidFill>
              <a:latin typeface="Book Antiqua" panose="02040602050305030304" pitchFamily="18" charset="0"/>
              <a:cs typeface="Arial" pitchFamily="34" charset="0"/>
            </a:endParaRPr>
          </a:p>
          <a:p>
            <a:pPr marL="800100" lvl="1" indent="-342900" defTabSz="914400">
              <a:spcAft>
                <a:spcPts val="1200"/>
              </a:spcAft>
              <a:buFont typeface="Wingdings" panose="05000000000000000000" pitchFamily="2" charset="2"/>
              <a:buChar char="§"/>
            </a:pPr>
            <a:endParaRPr lang="en-GB" sz="2000" dirty="0">
              <a:solidFill>
                <a:prstClr val="black"/>
              </a:solidFill>
              <a:latin typeface="Book Antiqua" panose="02040602050305030304" pitchFamily="18" charset="0"/>
              <a:cs typeface="Arial" pitchFamily="34" charset="0"/>
            </a:endParaRPr>
          </a:p>
          <a:p>
            <a:pPr marL="285750" indent="-285750" defTabSz="914400">
              <a:spcAft>
                <a:spcPts val="1200"/>
              </a:spcAft>
              <a:buFont typeface="Wingdings" panose="05000000000000000000" pitchFamily="2" charset="2"/>
              <a:buChar char="§"/>
            </a:pPr>
            <a:endParaRPr lang="en-US" dirty="0">
              <a:solidFill>
                <a:prstClr val="black"/>
              </a:solidFill>
              <a:latin typeface="Book Antiqua" panose="02040602050305030304" pitchFamily="18" charset="0"/>
            </a:endParaRPr>
          </a:p>
        </p:txBody>
      </p:sp>
      <p:pic>
        <p:nvPicPr>
          <p:cNvPr id="4" name="Picture 3">
            <a:extLst>
              <a:ext uri="{FF2B5EF4-FFF2-40B4-BE49-F238E27FC236}">
                <a16:creationId xmlns:a16="http://schemas.microsoft.com/office/drawing/2014/main" id="{ACF834F0-D3E2-4014-AF3F-52608220B2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92378" y="1344907"/>
            <a:ext cx="2448373" cy="2494780"/>
          </a:xfrm>
          <a:prstGeom prst="rect">
            <a:avLst/>
          </a:prstGeom>
        </p:spPr>
      </p:pic>
    </p:spTree>
    <p:extLst>
      <p:ext uri="{BB962C8B-B14F-4D97-AF65-F5344CB8AC3E}">
        <p14:creationId xmlns:p14="http://schemas.microsoft.com/office/powerpoint/2010/main" val="3051095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3"/>
          <p:cNvSpPr>
            <a:spLocks noGrp="1" noChangeArrowheads="1"/>
          </p:cNvSpPr>
          <p:nvPr>
            <p:ph type="sldNum" sz="quarter" idx="12"/>
          </p:nvPr>
        </p:nvSpPr>
        <p:spPr>
          <a:xfrm>
            <a:off x="9042400" y="6324600"/>
            <a:ext cx="2540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ＭＳ Ｐゴシック" pitchFamily="50" charset="-128"/>
              </a:defRPr>
            </a:lvl1pPr>
            <a:lvl2pPr marL="742950" indent="-28575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ＭＳ Ｐゴシック" pitchFamily="50" charset="-128"/>
              </a:defRPr>
            </a:lvl2pPr>
            <a:lvl3pPr marL="1143000" indent="-2286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ＭＳ Ｐゴシック" pitchFamily="50" charset="-128"/>
              </a:defRPr>
            </a:lvl3pPr>
            <a:lvl4pPr marL="1600200" indent="-2286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ＭＳ Ｐゴシック" pitchFamily="50" charset="-128"/>
              </a:defRPr>
            </a:lvl4pPr>
            <a:lvl5pPr marL="2057400" indent="-2286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ＭＳ Ｐゴシック" pitchFamily="50"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pitchFamily="50"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pitchFamily="50"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pitchFamily="50"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pitchFamily="50" charset="-128"/>
              </a:defRPr>
            </a:lvl9pPr>
          </a:lstStyle>
          <a:p>
            <a:pPr eaLnBrk="1" hangingPunct="1">
              <a:spcBef>
                <a:spcPct val="0"/>
              </a:spcBef>
              <a:buClrTx/>
              <a:buSzTx/>
              <a:buFontTx/>
              <a:buNone/>
            </a:pPr>
            <a:fld id="{597172AE-448A-4982-BDB8-AD11C3524A2C}" type="slidenum">
              <a:rPr kumimoji="0" lang="ja-JP" altLang="en-US" sz="1400" smtClean="0">
                <a:solidFill>
                  <a:prstClr val="black"/>
                </a:solidFill>
              </a:rPr>
              <a:pPr eaLnBrk="1" hangingPunct="1">
                <a:spcBef>
                  <a:spcPct val="0"/>
                </a:spcBef>
                <a:buClrTx/>
                <a:buSzTx/>
                <a:buFontTx/>
                <a:buNone/>
              </a:pPr>
              <a:t>3</a:t>
            </a:fld>
            <a:endParaRPr kumimoji="0" lang="ja-JP" altLang="en-US" sz="1400">
              <a:solidFill>
                <a:prstClr val="black"/>
              </a:solidFill>
            </a:endParaRPr>
          </a:p>
        </p:txBody>
      </p:sp>
      <p:sp>
        <p:nvSpPr>
          <p:cNvPr id="28675" name="Rectangle 2" descr="25%"/>
          <p:cNvSpPr>
            <a:spLocks noChangeArrowheads="1"/>
          </p:cNvSpPr>
          <p:nvPr/>
        </p:nvSpPr>
        <p:spPr bwMode="auto">
          <a:xfrm>
            <a:off x="2614613" y="863046"/>
            <a:ext cx="7415212" cy="369974"/>
          </a:xfrm>
          <a:prstGeom prst="rect">
            <a:avLst/>
          </a:prstGeom>
          <a:solidFill>
            <a:schemeClr val="tx2">
              <a:lumMod val="60000"/>
              <a:lumOff val="40000"/>
            </a:schemeClr>
          </a:solidFill>
          <a:ln w="12700">
            <a:solidFill>
              <a:schemeClr val="tx1"/>
            </a:solidFill>
            <a:miter lim="800000"/>
            <a:headEnd/>
            <a:tailEnd/>
          </a:ln>
        </p:spPr>
        <p:txBody>
          <a:bodyPr wrap="square" lIns="92075" tIns="46038" rIns="92075" bIns="46038">
            <a:spAutoFit/>
          </a:bodyPr>
          <a:lstStyle>
            <a:lvl1pPr defTabSz="762000"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ＭＳ Ｐゴシック" pitchFamily="50" charset="-128"/>
              </a:defRPr>
            </a:lvl1pPr>
            <a:lvl2pPr marL="742950" indent="-285750" defTabSz="76200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ＭＳ Ｐゴシック" pitchFamily="50" charset="-128"/>
              </a:defRPr>
            </a:lvl2pPr>
            <a:lvl3pPr marL="1143000" indent="-228600" defTabSz="7620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ＭＳ Ｐゴシック" pitchFamily="50" charset="-128"/>
              </a:defRPr>
            </a:lvl3pPr>
            <a:lvl4pPr marL="1600200" indent="-228600" defTabSz="7620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ＭＳ Ｐゴシック" pitchFamily="50" charset="-128"/>
              </a:defRPr>
            </a:lvl4pPr>
            <a:lvl5pPr marL="2057400" indent="-228600" defTabSz="7620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ＭＳ Ｐゴシック" pitchFamily="50" charset="-128"/>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pitchFamily="50" charset="-128"/>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pitchFamily="50" charset="-128"/>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pitchFamily="50" charset="-128"/>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pitchFamily="50" charset="-128"/>
              </a:defRPr>
            </a:lvl9pPr>
          </a:lstStyle>
          <a:p>
            <a:pPr eaLnBrk="1" hangingPunct="1">
              <a:spcBef>
                <a:spcPct val="50000"/>
              </a:spcBef>
              <a:buClrTx/>
              <a:buSzTx/>
              <a:buFontTx/>
              <a:buNone/>
            </a:pPr>
            <a:r>
              <a:rPr lang="en-US" altLang="ja-JP" sz="1800" b="1" dirty="0">
                <a:solidFill>
                  <a:prstClr val="black"/>
                </a:solidFill>
                <a:latin typeface="Times New Roman" pitchFamily="18" charset="0"/>
                <a:ea typeface="ＭＳ ゴシック" pitchFamily="49" charset="-128"/>
              </a:rPr>
              <a:t>                                  V KANHYE HEALTH FOODS CO LTD</a:t>
            </a:r>
          </a:p>
        </p:txBody>
      </p:sp>
      <p:sp>
        <p:nvSpPr>
          <p:cNvPr id="28678" name="Line 8"/>
          <p:cNvSpPr>
            <a:spLocks noChangeShapeType="1"/>
          </p:cNvSpPr>
          <p:nvPr/>
        </p:nvSpPr>
        <p:spPr bwMode="auto">
          <a:xfrm flipV="1">
            <a:off x="203203" y="6772280"/>
            <a:ext cx="5583767" cy="95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a:endParaRPr lang="ja-JP" altLang="en-US">
              <a:solidFill>
                <a:prstClr val="black"/>
              </a:solidFill>
            </a:endParaRPr>
          </a:p>
        </p:txBody>
      </p:sp>
      <p:sp>
        <p:nvSpPr>
          <p:cNvPr id="28679" name="Text Box 9"/>
          <p:cNvSpPr txBox="1">
            <a:spLocks noChangeArrowheads="1"/>
          </p:cNvSpPr>
          <p:nvPr/>
        </p:nvSpPr>
        <p:spPr bwMode="auto">
          <a:xfrm>
            <a:off x="577851" y="6172612"/>
            <a:ext cx="28725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defTabSz="762000"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ＭＳ Ｐゴシック" pitchFamily="50" charset="-128"/>
              </a:defRPr>
            </a:lvl1pPr>
            <a:lvl2pPr marL="742950" indent="-285750" defTabSz="76200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ＭＳ Ｐゴシック" pitchFamily="50" charset="-128"/>
              </a:defRPr>
            </a:lvl2pPr>
            <a:lvl3pPr marL="1143000" indent="-228600" defTabSz="7620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ＭＳ Ｐゴシック" pitchFamily="50" charset="-128"/>
              </a:defRPr>
            </a:lvl3pPr>
            <a:lvl4pPr marL="1600200" indent="-228600" defTabSz="7620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ＭＳ Ｐゴシック" pitchFamily="50" charset="-128"/>
              </a:defRPr>
            </a:lvl4pPr>
            <a:lvl5pPr marL="2057400" indent="-228600" defTabSz="7620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ＭＳ Ｐゴシック" pitchFamily="50" charset="-128"/>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pitchFamily="50" charset="-128"/>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pitchFamily="50" charset="-128"/>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pitchFamily="50" charset="-128"/>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pitchFamily="50" charset="-128"/>
              </a:defRPr>
            </a:lvl9pPr>
          </a:lstStyle>
          <a:p>
            <a:pPr eaLnBrk="1" hangingPunct="1">
              <a:spcBef>
                <a:spcPct val="50000"/>
              </a:spcBef>
              <a:buClrTx/>
              <a:buSzTx/>
              <a:buFontTx/>
              <a:buNone/>
            </a:pPr>
            <a:r>
              <a:rPr lang="ja-JP" altLang="en-US" sz="1200">
                <a:solidFill>
                  <a:prstClr val="black"/>
                </a:solidFill>
                <a:latin typeface="ＭＳ Ｐゴシック" pitchFamily="50" charset="-128"/>
              </a:rPr>
              <a:t>　</a:t>
            </a:r>
          </a:p>
        </p:txBody>
      </p:sp>
      <p:sp>
        <p:nvSpPr>
          <p:cNvPr id="28680" name="Text Box 10"/>
          <p:cNvSpPr txBox="1">
            <a:spLocks noChangeArrowheads="1"/>
          </p:cNvSpPr>
          <p:nvPr/>
        </p:nvSpPr>
        <p:spPr bwMode="auto">
          <a:xfrm>
            <a:off x="495300" y="6080537"/>
            <a:ext cx="28725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defTabSz="762000" eaLnBrk="0" hangingPunct="0">
              <a:spcBef>
                <a:spcPct val="20000"/>
              </a:spcBef>
              <a:buClr>
                <a:schemeClr val="folHlink"/>
              </a:buClr>
              <a:buSzPct val="60000"/>
              <a:buFont typeface="Wingdings" pitchFamily="2" charset="2"/>
              <a:buChar char="n"/>
              <a:defRPr kumimoji="1" sz="3200">
                <a:solidFill>
                  <a:schemeClr val="tx1"/>
                </a:solidFill>
                <a:latin typeface="Tahoma" pitchFamily="34" charset="0"/>
                <a:ea typeface="ＭＳ Ｐゴシック" pitchFamily="50" charset="-128"/>
              </a:defRPr>
            </a:lvl1pPr>
            <a:lvl2pPr marL="742950" indent="-285750" defTabSz="762000"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ＭＳ Ｐゴシック" pitchFamily="50" charset="-128"/>
              </a:defRPr>
            </a:lvl2pPr>
            <a:lvl3pPr marL="1143000" indent="-228600" defTabSz="762000"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ＭＳ Ｐゴシック" pitchFamily="50" charset="-128"/>
              </a:defRPr>
            </a:lvl3pPr>
            <a:lvl4pPr marL="1600200" indent="-228600" defTabSz="762000"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ＭＳ Ｐゴシック" pitchFamily="50" charset="-128"/>
              </a:defRPr>
            </a:lvl4pPr>
            <a:lvl5pPr marL="2057400" indent="-228600" defTabSz="762000"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ＭＳ Ｐゴシック" pitchFamily="50" charset="-128"/>
              </a:defRPr>
            </a:lvl5pPr>
            <a:lvl6pPr marL="2514600" indent="-228600" defTabSz="7620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pitchFamily="50" charset="-128"/>
              </a:defRPr>
            </a:lvl6pPr>
            <a:lvl7pPr marL="2971800" indent="-228600" defTabSz="7620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pitchFamily="50" charset="-128"/>
              </a:defRPr>
            </a:lvl7pPr>
            <a:lvl8pPr marL="3429000" indent="-228600" defTabSz="7620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pitchFamily="50" charset="-128"/>
              </a:defRPr>
            </a:lvl8pPr>
            <a:lvl9pPr marL="3886200" indent="-228600" defTabSz="7620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pitchFamily="50" charset="-128"/>
              </a:defRPr>
            </a:lvl9pPr>
          </a:lstStyle>
          <a:p>
            <a:pPr eaLnBrk="1" hangingPunct="1">
              <a:spcBef>
                <a:spcPct val="50000"/>
              </a:spcBef>
              <a:buClrTx/>
              <a:buSzTx/>
              <a:buFontTx/>
              <a:buNone/>
            </a:pPr>
            <a:r>
              <a:rPr lang="ja-JP" altLang="en-US" sz="1200">
                <a:solidFill>
                  <a:prstClr val="black"/>
                </a:solidFill>
                <a:latin typeface="ＭＳ Ｐゴシック" pitchFamily="50" charset="-128"/>
              </a:rPr>
              <a:t>　</a:t>
            </a:r>
          </a:p>
        </p:txBody>
      </p:sp>
      <p:sp>
        <p:nvSpPr>
          <p:cNvPr id="28701" name="Line 5"/>
          <p:cNvSpPr>
            <a:spLocks noChangeShapeType="1"/>
          </p:cNvSpPr>
          <p:nvPr/>
        </p:nvSpPr>
        <p:spPr bwMode="auto">
          <a:xfrm>
            <a:off x="6096003" y="6788155"/>
            <a:ext cx="5803900" cy="317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defTabSz="914400"/>
            <a:endParaRPr lang="ja-JP" altLang="en-US">
              <a:solidFill>
                <a:prstClr val="black"/>
              </a:solidFill>
            </a:endParaRPr>
          </a:p>
        </p:txBody>
      </p:sp>
      <p:sp>
        <p:nvSpPr>
          <p:cNvPr id="2" name="Rectangle 1"/>
          <p:cNvSpPr/>
          <p:nvPr/>
        </p:nvSpPr>
        <p:spPr>
          <a:xfrm>
            <a:off x="292097" y="4484152"/>
            <a:ext cx="11540064" cy="3139321"/>
          </a:xfrm>
          <a:prstGeom prst="rect">
            <a:avLst/>
          </a:prstGeom>
        </p:spPr>
        <p:txBody>
          <a:bodyPr wrap="square">
            <a:spAutoFit/>
          </a:bodyPr>
          <a:lstStyle/>
          <a:p>
            <a:pPr marL="800100" lvl="1" indent="-342900" defTabSz="914400">
              <a:spcAft>
                <a:spcPts val="1200"/>
              </a:spcAft>
              <a:buFont typeface="Wingdings" panose="05000000000000000000" pitchFamily="2" charset="2"/>
              <a:buChar char="§"/>
            </a:pPr>
            <a:r>
              <a:rPr lang="en-GB" sz="2000" dirty="0">
                <a:solidFill>
                  <a:prstClr val="black"/>
                </a:solidFill>
                <a:latin typeface="Book Antiqua" panose="02040602050305030304" pitchFamily="18" charset="0"/>
                <a:cs typeface="Arial" pitchFamily="34" charset="0"/>
              </a:rPr>
              <a:t>Pioneer commercial grower and producer of moringa products in Mauritius</a:t>
            </a:r>
            <a:endParaRPr lang="en-US" sz="2000" dirty="0">
              <a:solidFill>
                <a:prstClr val="black"/>
              </a:solidFill>
              <a:latin typeface="Book Antiqua" panose="02040602050305030304" pitchFamily="18" charset="0"/>
              <a:cs typeface="Arial" pitchFamily="34" charset="0"/>
            </a:endParaRPr>
          </a:p>
          <a:p>
            <a:pPr marL="800100" lvl="1" indent="-342900" defTabSz="914400">
              <a:spcAft>
                <a:spcPts val="1200"/>
              </a:spcAft>
              <a:buFont typeface="Wingdings" panose="05000000000000000000" pitchFamily="2" charset="2"/>
              <a:buChar char="§"/>
            </a:pPr>
            <a:r>
              <a:rPr lang="en-GB" sz="2000" dirty="0">
                <a:solidFill>
                  <a:prstClr val="black"/>
                </a:solidFill>
                <a:latin typeface="Book Antiqua" panose="02040602050305030304" pitchFamily="18" charset="0"/>
                <a:cs typeface="Arial" pitchFamily="34" charset="0"/>
              </a:rPr>
              <a:t>Started </a:t>
            </a:r>
            <a:r>
              <a:rPr lang="x-none" sz="2000">
                <a:solidFill>
                  <a:prstClr val="black"/>
                </a:solidFill>
                <a:latin typeface="Book Antiqua" panose="02040602050305030304" pitchFamily="18" charset="0"/>
                <a:cs typeface="Arial" pitchFamily="34" charset="0"/>
              </a:rPr>
              <a:t>p</a:t>
            </a:r>
            <a:r>
              <a:rPr lang="en-GB" sz="2000" dirty="0" err="1">
                <a:solidFill>
                  <a:prstClr val="black"/>
                </a:solidFill>
                <a:latin typeface="Book Antiqua" panose="02040602050305030304" pitchFamily="18" charset="0"/>
                <a:cs typeface="Arial" pitchFamily="34" charset="0"/>
              </a:rPr>
              <a:t>rocessing</a:t>
            </a:r>
            <a:r>
              <a:rPr lang="en-GB" sz="2000" dirty="0">
                <a:solidFill>
                  <a:prstClr val="black"/>
                </a:solidFill>
                <a:latin typeface="Book Antiqua" panose="02040602050305030304" pitchFamily="18" charset="0"/>
                <a:cs typeface="Arial" pitchFamily="34" charset="0"/>
              </a:rPr>
              <a:t> of moringa leaves into moringa  infusion and powder since June 2015</a:t>
            </a:r>
          </a:p>
          <a:p>
            <a:pPr marL="800100" lvl="1" indent="-342900" defTabSz="914400">
              <a:spcAft>
                <a:spcPts val="1200"/>
              </a:spcAft>
              <a:buFont typeface="Wingdings" panose="05000000000000000000" pitchFamily="2" charset="2"/>
              <a:buChar char="§"/>
            </a:pPr>
            <a:r>
              <a:rPr lang="en-GB" sz="2000" dirty="0">
                <a:solidFill>
                  <a:prstClr val="black"/>
                </a:solidFill>
                <a:latin typeface="Book Antiqua" panose="02040602050305030304" pitchFamily="18" charset="0"/>
                <a:cs typeface="Arial" pitchFamily="34" charset="0"/>
              </a:rPr>
              <a:t>Since 2017, we are also growing and processing lemongrass and pomegranate</a:t>
            </a:r>
          </a:p>
          <a:p>
            <a:pPr marL="800100" lvl="1" indent="-342900" defTabSz="914400">
              <a:spcAft>
                <a:spcPts val="1200"/>
              </a:spcAft>
              <a:buFont typeface="Wingdings" panose="05000000000000000000" pitchFamily="2" charset="2"/>
              <a:buChar char="§"/>
            </a:pPr>
            <a:r>
              <a:rPr lang="en-GB" sz="2000" dirty="0">
                <a:solidFill>
                  <a:prstClr val="black"/>
                </a:solidFill>
                <a:latin typeface="Book Antiqua" panose="02040602050305030304" pitchFamily="18" charset="0"/>
                <a:cs typeface="Arial" pitchFamily="34" charset="0"/>
              </a:rPr>
              <a:t>Promoting sustainable agricultural practices and is certified Organic by ECOCERT</a:t>
            </a:r>
          </a:p>
          <a:p>
            <a:pPr marL="800100" lvl="1" indent="-342900" defTabSz="914400">
              <a:spcAft>
                <a:spcPts val="1200"/>
              </a:spcAft>
              <a:buFont typeface="Wingdings" panose="05000000000000000000" pitchFamily="2" charset="2"/>
              <a:buChar char="§"/>
            </a:pPr>
            <a:r>
              <a:rPr lang="en-GB" sz="2000" dirty="0">
                <a:solidFill>
                  <a:prstClr val="black"/>
                </a:solidFill>
                <a:latin typeface="Book Antiqua" panose="02040602050305030304" pitchFamily="18" charset="0"/>
                <a:cs typeface="Arial" pitchFamily="34" charset="0"/>
              </a:rPr>
              <a:t>Pure and Natural Products</a:t>
            </a:r>
            <a:endParaRPr lang="en-US" sz="2000" dirty="0">
              <a:solidFill>
                <a:prstClr val="black"/>
              </a:solidFill>
              <a:latin typeface="Book Antiqua" panose="02040602050305030304" pitchFamily="18" charset="0"/>
              <a:cs typeface="Arial" pitchFamily="34" charset="0"/>
            </a:endParaRPr>
          </a:p>
          <a:p>
            <a:pPr marL="800100" lvl="1" indent="-342900" defTabSz="914400">
              <a:spcAft>
                <a:spcPts val="1200"/>
              </a:spcAft>
              <a:buFont typeface="Wingdings" panose="05000000000000000000" pitchFamily="2" charset="2"/>
              <a:buChar char="§"/>
            </a:pPr>
            <a:endParaRPr lang="en-GB" sz="2000" dirty="0">
              <a:solidFill>
                <a:prstClr val="black"/>
              </a:solidFill>
              <a:latin typeface="Book Antiqua" panose="02040602050305030304" pitchFamily="18" charset="0"/>
              <a:cs typeface="Arial" pitchFamily="34" charset="0"/>
            </a:endParaRPr>
          </a:p>
          <a:p>
            <a:pPr marL="285750" indent="-285750" defTabSz="914400">
              <a:spcAft>
                <a:spcPts val="1200"/>
              </a:spcAft>
              <a:buFont typeface="Wingdings" panose="05000000000000000000" pitchFamily="2" charset="2"/>
              <a:buChar char="§"/>
            </a:pPr>
            <a:endParaRPr lang="en-US" dirty="0">
              <a:solidFill>
                <a:prstClr val="black"/>
              </a:solidFill>
              <a:latin typeface="Book Antiqua" panose="02040602050305030304" pitchFamily="18" charset="0"/>
            </a:endParaRPr>
          </a:p>
        </p:txBody>
      </p:sp>
      <p:pic>
        <p:nvPicPr>
          <p:cNvPr id="24" name="Picture 23" descr="C:\Users\vinayk\Desktop\HARD DISK BACKUP 010918\Lexar 210815\Moringa\Admin\photos\DSC_7239.JPG"/>
          <p:cNvPicPr/>
          <p:nvPr/>
        </p:nvPicPr>
        <p:blipFill rotWithShape="1">
          <a:blip r:embed="rId2" cstate="print">
            <a:extLst>
              <a:ext uri="{28A0092B-C50C-407E-A947-70E740481C1C}">
                <a14:useLocalDpi xmlns:a14="http://schemas.microsoft.com/office/drawing/2010/main" val="0"/>
              </a:ext>
            </a:extLst>
          </a:blip>
          <a:srcRect l="9312" t="3644" r="11741"/>
          <a:stretch/>
        </p:blipFill>
        <p:spPr bwMode="auto">
          <a:xfrm>
            <a:off x="1447035" y="1597447"/>
            <a:ext cx="4075381" cy="2796659"/>
          </a:xfrm>
          <a:prstGeom prst="rect">
            <a:avLst/>
          </a:prstGeom>
          <a:noFill/>
          <a:ln>
            <a:noFill/>
          </a:ln>
          <a:extLst>
            <a:ext uri="{53640926-AAD7-44D8-BBD7-CCE9431645EC}">
              <a14:shadowObscured xmlns:a14="http://schemas.microsoft.com/office/drawing/2010/main"/>
            </a:ext>
          </a:extLst>
        </p:spPr>
      </p:pic>
      <p:pic>
        <p:nvPicPr>
          <p:cNvPr id="25" name="Picture 24">
            <a:extLst>
              <a:ext uri="{FF2B5EF4-FFF2-40B4-BE49-F238E27FC236}">
                <a16:creationId xmlns:a16="http://schemas.microsoft.com/office/drawing/2014/main" id="{929573F8-A018-4C56-9347-CCE9F8111823}"/>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062129" y="1625379"/>
            <a:ext cx="4682836" cy="2796659"/>
          </a:xfrm>
          <a:prstGeom prst="rect">
            <a:avLst/>
          </a:prstGeom>
        </p:spPr>
      </p:pic>
    </p:spTree>
    <p:extLst>
      <p:ext uri="{BB962C8B-B14F-4D97-AF65-F5344CB8AC3E}">
        <p14:creationId xmlns:p14="http://schemas.microsoft.com/office/powerpoint/2010/main" val="2408061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0866" y="890059"/>
            <a:ext cx="10515600" cy="578524"/>
          </a:xfrm>
        </p:spPr>
        <p:txBody>
          <a:bodyPr>
            <a:normAutofit fontScale="90000"/>
          </a:bodyPr>
          <a:lstStyle/>
          <a:p>
            <a:r>
              <a:rPr lang="en-US" b="1" dirty="0">
                <a:latin typeface="Book Antiqua" panose="02040602050305030304" pitchFamily="18" charset="0"/>
              </a:rPr>
              <a:t>Vision</a:t>
            </a:r>
          </a:p>
        </p:txBody>
      </p:sp>
      <p:sp>
        <p:nvSpPr>
          <p:cNvPr id="3" name="Content Placeholder 2"/>
          <p:cNvSpPr>
            <a:spLocks noGrp="1"/>
          </p:cNvSpPr>
          <p:nvPr>
            <p:ph sz="half" idx="1"/>
          </p:nvPr>
        </p:nvSpPr>
        <p:spPr>
          <a:xfrm>
            <a:off x="1260764" y="1600204"/>
            <a:ext cx="9033163" cy="3609106"/>
          </a:xfrm>
        </p:spPr>
        <p:txBody>
          <a:bodyPr>
            <a:normAutofit/>
          </a:bodyPr>
          <a:lstStyle/>
          <a:p>
            <a:pPr marL="0" indent="0">
              <a:buNone/>
            </a:pPr>
            <a:r>
              <a:rPr lang="en-US" b="1" dirty="0">
                <a:solidFill>
                  <a:prstClr val="black"/>
                </a:solidFill>
                <a:latin typeface="Book Antiqua" panose="02040602050305030304" pitchFamily="18" charset="0"/>
                <a:cs typeface="Arial" pitchFamily="34" charset="0"/>
              </a:rPr>
              <a:t>Vision</a:t>
            </a:r>
            <a:r>
              <a:rPr lang="en-US" dirty="0">
                <a:solidFill>
                  <a:prstClr val="black"/>
                </a:solidFill>
                <a:latin typeface="Book Antiqua" panose="02040602050305030304" pitchFamily="18" charset="0"/>
                <a:cs typeface="Arial" pitchFamily="34" charset="0"/>
              </a:rPr>
              <a:t>: An Innovative company growing both locally &amp; internationally</a:t>
            </a:r>
          </a:p>
          <a:p>
            <a:pPr marL="0" indent="0">
              <a:buNone/>
            </a:pPr>
            <a:endParaRPr lang="en-US" dirty="0">
              <a:solidFill>
                <a:prstClr val="black"/>
              </a:solidFill>
              <a:latin typeface="Book Antiqua" panose="02040602050305030304" pitchFamily="18" charset="0"/>
              <a:cs typeface="Arial" pitchFamily="34" charset="0"/>
            </a:endParaRPr>
          </a:p>
          <a:p>
            <a:pPr marL="0" indent="0">
              <a:buNone/>
            </a:pPr>
            <a:r>
              <a:rPr lang="en-US" b="1" dirty="0">
                <a:solidFill>
                  <a:prstClr val="black"/>
                </a:solidFill>
                <a:latin typeface="Book Antiqua" panose="02040602050305030304" pitchFamily="18" charset="0"/>
                <a:cs typeface="Arial" pitchFamily="34" charset="0"/>
              </a:rPr>
              <a:t>Mission</a:t>
            </a:r>
            <a:r>
              <a:rPr lang="en-US" dirty="0">
                <a:solidFill>
                  <a:prstClr val="black"/>
                </a:solidFill>
                <a:latin typeface="Book Antiqua" panose="02040602050305030304" pitchFamily="18" charset="0"/>
                <a:cs typeface="Arial" pitchFamily="34" charset="0"/>
              </a:rPr>
              <a:t>: Provide a natural health product for the benefit of all </a:t>
            </a:r>
          </a:p>
          <a:p>
            <a:pPr marL="0" indent="0">
              <a:buNone/>
            </a:pPr>
            <a:endParaRPr lang="en-US" dirty="0">
              <a:solidFill>
                <a:prstClr val="black"/>
              </a:solidFill>
              <a:latin typeface="Book Antiqua" panose="02040602050305030304" pitchFamily="18" charset="0"/>
              <a:cs typeface="Arial" pitchFamily="34" charset="0"/>
            </a:endParaRPr>
          </a:p>
          <a:p>
            <a:pPr marL="0" indent="0">
              <a:buNone/>
            </a:pPr>
            <a:r>
              <a:rPr lang="en-US" b="1" dirty="0">
                <a:solidFill>
                  <a:prstClr val="black"/>
                </a:solidFill>
                <a:latin typeface="Book Antiqua" panose="02040602050305030304" pitchFamily="18" charset="0"/>
                <a:cs typeface="Arial" pitchFamily="34" charset="0"/>
              </a:rPr>
              <a:t>Values</a:t>
            </a:r>
            <a:r>
              <a:rPr lang="en-US" dirty="0">
                <a:solidFill>
                  <a:prstClr val="black"/>
                </a:solidFill>
                <a:latin typeface="Book Antiqua" panose="02040602050305030304" pitchFamily="18" charset="0"/>
                <a:cs typeface="Arial" pitchFamily="34" charset="0"/>
              </a:rPr>
              <a:t>: Achievement, putting client first, Teamwork, Creativity, Efficiency, Quality </a:t>
            </a:r>
          </a:p>
          <a:p>
            <a:pPr marL="0" indent="0">
              <a:buNone/>
            </a:pPr>
            <a:endParaRPr lang="en-US" dirty="0">
              <a:solidFill>
                <a:prstClr val="black"/>
              </a:solidFill>
              <a:latin typeface="Book Antiqua" panose="02040602050305030304" pitchFamily="18" charset="0"/>
              <a:cs typeface="Arial" pitchFamily="34" charset="0"/>
            </a:endParaRPr>
          </a:p>
          <a:p>
            <a:pPr marL="0" indent="0">
              <a:buNone/>
            </a:pPr>
            <a:r>
              <a:rPr lang="en-US" b="1" dirty="0">
                <a:solidFill>
                  <a:prstClr val="black"/>
                </a:solidFill>
                <a:latin typeface="Book Antiqua" panose="02040602050305030304" pitchFamily="18" charset="0"/>
                <a:cs typeface="Arial" pitchFamily="34" charset="0"/>
              </a:rPr>
              <a:t>General Strategy</a:t>
            </a:r>
            <a:r>
              <a:rPr lang="en-US" dirty="0">
                <a:solidFill>
                  <a:prstClr val="black"/>
                </a:solidFill>
                <a:latin typeface="Book Antiqua" panose="02040602050305030304" pitchFamily="18" charset="0"/>
                <a:cs typeface="Arial" pitchFamily="34" charset="0"/>
              </a:rPr>
              <a:t>: Operational Excellence with Product Leadership </a:t>
            </a:r>
          </a:p>
        </p:txBody>
      </p:sp>
    </p:spTree>
    <p:extLst>
      <p:ext uri="{BB962C8B-B14F-4D97-AF65-F5344CB8AC3E}">
        <p14:creationId xmlns:p14="http://schemas.microsoft.com/office/powerpoint/2010/main" val="5766402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72712-97F2-4368-8118-BA6153FF97EB}"/>
              </a:ext>
            </a:extLst>
          </p:cNvPr>
          <p:cNvSpPr>
            <a:spLocks noGrp="1"/>
          </p:cNvSpPr>
          <p:nvPr>
            <p:ph type="ctrTitle"/>
          </p:nvPr>
        </p:nvSpPr>
        <p:spPr>
          <a:xfrm>
            <a:off x="1660436" y="671694"/>
            <a:ext cx="9144000" cy="750704"/>
          </a:xfrm>
        </p:spPr>
        <p:txBody>
          <a:bodyPr>
            <a:normAutofit/>
          </a:bodyPr>
          <a:lstStyle/>
          <a:p>
            <a:r>
              <a:rPr lang="en-GB" sz="4400" b="1" dirty="0"/>
              <a:t>MORINGA- The Miracle Plant</a:t>
            </a:r>
          </a:p>
        </p:txBody>
      </p:sp>
      <p:sp>
        <p:nvSpPr>
          <p:cNvPr id="3" name="Subtitle 2">
            <a:extLst>
              <a:ext uri="{FF2B5EF4-FFF2-40B4-BE49-F238E27FC236}">
                <a16:creationId xmlns:a16="http://schemas.microsoft.com/office/drawing/2014/main" id="{6C0524E6-1E22-447A-B1D9-97149C3B22C1}"/>
              </a:ext>
            </a:extLst>
          </p:cNvPr>
          <p:cNvSpPr>
            <a:spLocks noGrp="1"/>
          </p:cNvSpPr>
          <p:nvPr>
            <p:ph type="subTitle" idx="1"/>
          </p:nvPr>
        </p:nvSpPr>
        <p:spPr>
          <a:xfrm>
            <a:off x="1778001" y="1567543"/>
            <a:ext cx="9026435" cy="4018870"/>
          </a:xfrm>
        </p:spPr>
        <p:txBody>
          <a:bodyPr/>
          <a:lstStyle/>
          <a:p>
            <a:endParaRPr lang="en-GB" dirty="0"/>
          </a:p>
        </p:txBody>
      </p:sp>
      <p:pic>
        <p:nvPicPr>
          <p:cNvPr id="4" name="Picture 4" descr="Moringa-Oleifera-Drumstick-Tree-infograph">
            <a:extLst>
              <a:ext uri="{FF2B5EF4-FFF2-40B4-BE49-F238E27FC236}">
                <a16:creationId xmlns:a16="http://schemas.microsoft.com/office/drawing/2014/main" id="{6372C33E-645A-443E-B4DF-00B5693AA1C5}"/>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143250" y="1567543"/>
            <a:ext cx="6979596" cy="3917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0486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DB54C-3F8A-4819-BCC0-4A7F4B43260A}"/>
              </a:ext>
            </a:extLst>
          </p:cNvPr>
          <p:cNvSpPr>
            <a:spLocks noGrp="1"/>
          </p:cNvSpPr>
          <p:nvPr>
            <p:ph type="title"/>
          </p:nvPr>
        </p:nvSpPr>
        <p:spPr>
          <a:xfrm>
            <a:off x="1579418" y="673331"/>
            <a:ext cx="10515600" cy="938077"/>
          </a:xfrm>
        </p:spPr>
        <p:txBody>
          <a:bodyPr>
            <a:normAutofit fontScale="90000"/>
          </a:bodyPr>
          <a:lstStyle/>
          <a:p>
            <a:r>
              <a:rPr lang="en-GB" b="1" dirty="0"/>
              <a:t>NUTRACEUTICALS – </a:t>
            </a:r>
            <a:r>
              <a:rPr lang="en-GB" sz="2800" b="1" dirty="0"/>
              <a:t>nutrition and pharmaceuticals </a:t>
            </a:r>
            <a:endParaRPr lang="x-none" sz="2800" b="1" dirty="0"/>
          </a:p>
        </p:txBody>
      </p:sp>
      <p:graphicFrame>
        <p:nvGraphicFramePr>
          <p:cNvPr id="4" name="Content Placeholder 3">
            <a:extLst>
              <a:ext uri="{FF2B5EF4-FFF2-40B4-BE49-F238E27FC236}">
                <a16:creationId xmlns:a16="http://schemas.microsoft.com/office/drawing/2014/main" id="{363D47B0-BC02-4823-9548-5FBB95BD3682}"/>
              </a:ext>
            </a:extLst>
          </p:cNvPr>
          <p:cNvGraphicFramePr>
            <a:graphicFrameLocks noGrp="1"/>
          </p:cNvGraphicFramePr>
          <p:nvPr>
            <p:ph idx="1"/>
            <p:extLst>
              <p:ext uri="{D42A27DB-BD31-4B8C-83A1-F6EECF244321}">
                <p14:modId xmlns:p14="http://schemas.microsoft.com/office/powerpoint/2010/main" val="351248975"/>
              </p:ext>
            </p:extLst>
          </p:nvPr>
        </p:nvGraphicFramePr>
        <p:xfrm>
          <a:off x="1579418" y="1943917"/>
          <a:ext cx="9785268" cy="4143190"/>
        </p:xfrm>
        <a:graphic>
          <a:graphicData uri="http://schemas.openxmlformats.org/drawingml/2006/table">
            <a:tbl>
              <a:tblPr firstRow="1" bandRow="1">
                <a:tableStyleId>{5C22544A-7EE6-4342-B048-85BDC9FD1C3A}</a:tableStyleId>
              </a:tblPr>
              <a:tblGrid>
                <a:gridCol w="2907988">
                  <a:extLst>
                    <a:ext uri="{9D8B030D-6E8A-4147-A177-3AD203B41FA5}">
                      <a16:colId xmlns:a16="http://schemas.microsoft.com/office/drawing/2014/main" val="2568108149"/>
                    </a:ext>
                  </a:extLst>
                </a:gridCol>
                <a:gridCol w="6877280">
                  <a:extLst>
                    <a:ext uri="{9D8B030D-6E8A-4147-A177-3AD203B41FA5}">
                      <a16:colId xmlns:a16="http://schemas.microsoft.com/office/drawing/2014/main" val="3898379663"/>
                    </a:ext>
                  </a:extLst>
                </a:gridCol>
              </a:tblGrid>
              <a:tr h="887396">
                <a:tc>
                  <a:txBody>
                    <a:bodyPr/>
                    <a:lstStyle/>
                    <a:p>
                      <a:r>
                        <a:rPr lang="en-GB" sz="2000" dirty="0">
                          <a:latin typeface="Arial" panose="020B0604020202020204" pitchFamily="34" charset="0"/>
                          <a:cs typeface="Arial" panose="020B0604020202020204" pitchFamily="34" charset="0"/>
                        </a:rPr>
                        <a:t>Definition </a:t>
                      </a:r>
                      <a:endParaRPr lang="x-none" sz="2000" dirty="0">
                        <a:latin typeface="Arial" panose="020B0604020202020204" pitchFamily="34" charset="0"/>
                        <a:cs typeface="Arial" panose="020B0604020202020204" pitchFamily="34" charset="0"/>
                      </a:endParaRPr>
                    </a:p>
                  </a:txBody>
                  <a:tcPr/>
                </a:tc>
                <a:tc>
                  <a:txBody>
                    <a:bodyPr/>
                    <a:lstStyle/>
                    <a:p>
                      <a:r>
                        <a:rPr lang="en-GB" sz="2000" dirty="0">
                          <a:latin typeface="Arial" panose="020B0604020202020204" pitchFamily="34" charset="0"/>
                          <a:cs typeface="Arial" panose="020B0604020202020204" pitchFamily="34" charset="0"/>
                        </a:rPr>
                        <a:t>Food and Beverages that provide medical and health benefits including prevention and treatment of diseases </a:t>
                      </a:r>
                      <a:endParaRPr lang="x-none"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1374127"/>
                  </a:ext>
                </a:extLst>
              </a:tr>
              <a:tr h="639553">
                <a:tc>
                  <a:txBody>
                    <a:bodyPr/>
                    <a:lstStyle/>
                    <a:p>
                      <a:r>
                        <a:rPr lang="en-GB" sz="2000" b="1" i="0" dirty="0">
                          <a:latin typeface="Arial" panose="020B0604020202020204" pitchFamily="34" charset="0"/>
                          <a:cs typeface="Arial" panose="020B0604020202020204" pitchFamily="34" charset="0"/>
                        </a:rPr>
                        <a:t>Annual Global Turnover 2019</a:t>
                      </a:r>
                      <a:endParaRPr lang="x-none" sz="2000" b="1" i="0" dirty="0">
                        <a:latin typeface="Arial" panose="020B0604020202020204" pitchFamily="34" charset="0"/>
                        <a:cs typeface="Arial" panose="020B0604020202020204" pitchFamily="34" charset="0"/>
                      </a:endParaRPr>
                    </a:p>
                  </a:txBody>
                  <a:tcPr/>
                </a:tc>
                <a:tc>
                  <a:txBody>
                    <a:bodyPr/>
                    <a:lstStyle/>
                    <a:p>
                      <a:r>
                        <a:rPr lang="en-GB" sz="2000" dirty="0">
                          <a:latin typeface="Arial" panose="020B0604020202020204" pitchFamily="34" charset="0"/>
                          <a:cs typeface="Arial" panose="020B0604020202020204" pitchFamily="34" charset="0"/>
                        </a:rPr>
                        <a:t>US$ 241 billion</a:t>
                      </a:r>
                      <a:endParaRPr lang="x-none"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4690507"/>
                  </a:ext>
                </a:extLst>
              </a:tr>
              <a:tr h="619897">
                <a:tc>
                  <a:txBody>
                    <a:bodyPr/>
                    <a:lstStyle/>
                    <a:p>
                      <a:r>
                        <a:rPr lang="en-GB" sz="2000" b="1" i="0" dirty="0">
                          <a:latin typeface="Arial" panose="020B0604020202020204" pitchFamily="34" charset="0"/>
                          <a:cs typeface="Arial" panose="020B0604020202020204" pitchFamily="34" charset="0"/>
                        </a:rPr>
                        <a:t>Expected Annual Growth Rate till 2026</a:t>
                      </a:r>
                      <a:endParaRPr lang="x-none" sz="2000" b="1" i="0" dirty="0">
                        <a:latin typeface="Arial" panose="020B0604020202020204" pitchFamily="34" charset="0"/>
                        <a:cs typeface="Arial" panose="020B0604020202020204" pitchFamily="34" charset="0"/>
                      </a:endParaRPr>
                    </a:p>
                  </a:txBody>
                  <a:tcPr/>
                </a:tc>
                <a:tc>
                  <a:txBody>
                    <a:bodyPr/>
                    <a:lstStyle/>
                    <a:p>
                      <a:r>
                        <a:rPr lang="en-GB" sz="2000" dirty="0">
                          <a:latin typeface="Arial" panose="020B0604020202020204" pitchFamily="34" charset="0"/>
                          <a:cs typeface="Arial" panose="020B0604020202020204" pitchFamily="34" charset="0"/>
                        </a:rPr>
                        <a:t>8%</a:t>
                      </a:r>
                      <a:endParaRPr lang="x-none"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10510406"/>
                  </a:ext>
                </a:extLst>
              </a:tr>
              <a:tr h="503217">
                <a:tc>
                  <a:txBody>
                    <a:bodyPr/>
                    <a:lstStyle/>
                    <a:p>
                      <a:r>
                        <a:rPr lang="en-GB" sz="2000" b="1" i="0" dirty="0">
                          <a:latin typeface="Arial" panose="020B0604020202020204" pitchFamily="34" charset="0"/>
                          <a:cs typeface="Arial" panose="020B0604020202020204" pitchFamily="34" charset="0"/>
                        </a:rPr>
                        <a:t>Reasons</a:t>
                      </a:r>
                      <a:endParaRPr lang="x-none" sz="2000" b="1" i="0" dirty="0">
                        <a:latin typeface="Arial" panose="020B0604020202020204" pitchFamily="34" charset="0"/>
                        <a:cs typeface="Arial" panose="020B0604020202020204" pitchFamily="34" charset="0"/>
                      </a:endParaRPr>
                    </a:p>
                  </a:txBody>
                  <a:tcPr/>
                </a:tc>
                <a:tc>
                  <a:txBody>
                    <a:bodyPr/>
                    <a:lstStyle/>
                    <a:p>
                      <a:r>
                        <a:rPr lang="en-GB" sz="2000" dirty="0">
                          <a:latin typeface="Arial" panose="020B0604020202020204" pitchFamily="34" charset="0"/>
                          <a:cs typeface="Arial" panose="020B0604020202020204" pitchFamily="34" charset="0"/>
                        </a:rPr>
                        <a:t>Rising trend for prevention through natural products</a:t>
                      </a:r>
                      <a:endParaRPr lang="x-none"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83627095"/>
                  </a:ext>
                </a:extLst>
              </a:tr>
              <a:tr h="795701">
                <a:tc>
                  <a:txBody>
                    <a:bodyPr/>
                    <a:lstStyle/>
                    <a:p>
                      <a:r>
                        <a:rPr lang="en-GB" sz="2000" b="1" i="0" dirty="0">
                          <a:latin typeface="Arial" panose="020B0604020202020204" pitchFamily="34" charset="0"/>
                          <a:cs typeface="Arial" panose="020B0604020202020204" pitchFamily="34" charset="0"/>
                        </a:rPr>
                        <a:t>UOM-EDB Study 2019</a:t>
                      </a:r>
                      <a:endParaRPr lang="x-none" sz="2000" b="1" i="0" dirty="0">
                        <a:latin typeface="Arial" panose="020B0604020202020204" pitchFamily="34" charset="0"/>
                        <a:cs typeface="Arial" panose="020B0604020202020204" pitchFamily="34" charset="0"/>
                      </a:endParaRPr>
                    </a:p>
                  </a:txBody>
                  <a:tcPr/>
                </a:tc>
                <a:tc>
                  <a:txBody>
                    <a:bodyPr/>
                    <a:lstStyle/>
                    <a:p>
                      <a:r>
                        <a:rPr lang="en-GB" sz="2000" dirty="0">
                          <a:latin typeface="Arial" panose="020B0604020202020204" pitchFamily="34" charset="0"/>
                          <a:cs typeface="Arial" panose="020B0604020202020204" pitchFamily="34" charset="0"/>
                        </a:rPr>
                        <a:t>Moringa has the highest Nutraceutical potential</a:t>
                      </a:r>
                      <a:endParaRPr lang="x-none"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36081938"/>
                  </a:ext>
                </a:extLst>
              </a:tr>
              <a:tr h="436352">
                <a:tc>
                  <a:txBody>
                    <a:bodyPr/>
                    <a:lstStyle/>
                    <a:p>
                      <a:endParaRPr lang="x-none" sz="2000" b="1" i="0" dirty="0">
                        <a:latin typeface="Arial" panose="020B0604020202020204" pitchFamily="34" charset="0"/>
                        <a:cs typeface="Arial" panose="020B0604020202020204" pitchFamily="34" charset="0"/>
                      </a:endParaRPr>
                    </a:p>
                  </a:txBody>
                  <a:tcPr/>
                </a:tc>
                <a:tc>
                  <a:txBody>
                    <a:bodyPr/>
                    <a:lstStyle/>
                    <a:p>
                      <a:endParaRPr lang="x-none"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3298026"/>
                  </a:ext>
                </a:extLst>
              </a:tr>
            </a:tbl>
          </a:graphicData>
        </a:graphic>
      </p:graphicFrame>
    </p:spTree>
    <p:extLst>
      <p:ext uri="{BB962C8B-B14F-4D97-AF65-F5344CB8AC3E}">
        <p14:creationId xmlns:p14="http://schemas.microsoft.com/office/powerpoint/2010/main" val="2040264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2"/>
          </p:nvPr>
        </p:nvSpPr>
        <p:spPr/>
        <p:txBody>
          <a:bodyPr/>
          <a:lstStyle/>
          <a:p>
            <a:endParaRPr lang="en-US" dirty="0"/>
          </a:p>
        </p:txBody>
      </p:sp>
      <p:sp>
        <p:nvSpPr>
          <p:cNvPr id="8" name="Rectangle 7"/>
          <p:cNvSpPr/>
          <p:nvPr/>
        </p:nvSpPr>
        <p:spPr>
          <a:xfrm>
            <a:off x="2331126" y="600891"/>
            <a:ext cx="2143720" cy="399362"/>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000" b="1" dirty="0">
                <a:solidFill>
                  <a:prstClr val="white"/>
                </a:solidFill>
                <a:latin typeface="Book Antiqua" panose="02040602050305030304" pitchFamily="18" charset="0"/>
              </a:rPr>
              <a:t>Infusion Tea</a:t>
            </a:r>
          </a:p>
        </p:txBody>
      </p:sp>
      <p:sp>
        <p:nvSpPr>
          <p:cNvPr id="10" name="Rectangle 9"/>
          <p:cNvSpPr/>
          <p:nvPr/>
        </p:nvSpPr>
        <p:spPr>
          <a:xfrm>
            <a:off x="7481630" y="600891"/>
            <a:ext cx="2032483" cy="380718"/>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000" b="1" dirty="0">
                <a:solidFill>
                  <a:prstClr val="white"/>
                </a:solidFill>
                <a:latin typeface="Book Antiqua" panose="02040602050305030304" pitchFamily="18" charset="0"/>
              </a:rPr>
              <a:t>Nutraceuticals </a:t>
            </a:r>
          </a:p>
        </p:txBody>
      </p:sp>
      <p:sp>
        <p:nvSpPr>
          <p:cNvPr id="6" name="Rectangle 5">
            <a:extLst>
              <a:ext uri="{FF2B5EF4-FFF2-40B4-BE49-F238E27FC236}">
                <a16:creationId xmlns:a16="http://schemas.microsoft.com/office/drawing/2014/main" id="{3705A2FF-344E-47A6-9F1F-F729AC1481CD}"/>
              </a:ext>
            </a:extLst>
          </p:cNvPr>
          <p:cNvSpPr/>
          <p:nvPr/>
        </p:nvSpPr>
        <p:spPr>
          <a:xfrm>
            <a:off x="4684309" y="600891"/>
            <a:ext cx="2587858" cy="399362"/>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000" b="1" dirty="0">
                <a:solidFill>
                  <a:prstClr val="white"/>
                </a:solidFill>
                <a:latin typeface="Book Antiqua" panose="02040602050305030304" pitchFamily="18" charset="0"/>
              </a:rPr>
              <a:t>Food Supplement </a:t>
            </a:r>
          </a:p>
        </p:txBody>
      </p:sp>
      <p:pic>
        <p:nvPicPr>
          <p:cNvPr id="3074" name="Picture 2">
            <a:extLst>
              <a:ext uri="{FF2B5EF4-FFF2-40B4-BE49-F238E27FC236}">
                <a16:creationId xmlns:a16="http://schemas.microsoft.com/office/drawing/2014/main" id="{4503CA09-220C-4134-AEA1-634CD2A25E8B}"/>
              </a:ext>
            </a:extLst>
          </p:cNvPr>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2455817" y="1260764"/>
            <a:ext cx="7315200" cy="4996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41980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0C9F2-03A6-43CE-B6BE-2F4BE869683B}"/>
              </a:ext>
            </a:extLst>
          </p:cNvPr>
          <p:cNvSpPr>
            <a:spLocks noGrp="1"/>
          </p:cNvSpPr>
          <p:nvPr>
            <p:ph type="ctrTitle"/>
          </p:nvPr>
        </p:nvSpPr>
        <p:spPr>
          <a:xfrm>
            <a:off x="1778001" y="712336"/>
            <a:ext cx="9144000" cy="567824"/>
          </a:xfrm>
        </p:spPr>
        <p:txBody>
          <a:bodyPr>
            <a:normAutofit fontScale="90000"/>
          </a:bodyPr>
          <a:lstStyle/>
          <a:p>
            <a:r>
              <a:rPr lang="en-GB" sz="3600" b="1" dirty="0"/>
              <a:t>OUR CLIENTS</a:t>
            </a:r>
          </a:p>
        </p:txBody>
      </p:sp>
      <p:sp>
        <p:nvSpPr>
          <p:cNvPr id="3" name="Subtitle 2">
            <a:extLst>
              <a:ext uri="{FF2B5EF4-FFF2-40B4-BE49-F238E27FC236}">
                <a16:creationId xmlns:a16="http://schemas.microsoft.com/office/drawing/2014/main" id="{C3BA2E65-44FB-4DE1-82D7-FB737D7706EA}"/>
              </a:ext>
            </a:extLst>
          </p:cNvPr>
          <p:cNvSpPr>
            <a:spLocks noGrp="1"/>
          </p:cNvSpPr>
          <p:nvPr>
            <p:ph type="subTitle" idx="1"/>
          </p:nvPr>
        </p:nvSpPr>
        <p:spPr>
          <a:xfrm>
            <a:off x="1778001" y="1384663"/>
            <a:ext cx="9144000" cy="4050939"/>
          </a:xfrm>
        </p:spPr>
        <p:txBody>
          <a:bodyPr>
            <a:normAutofit/>
          </a:bodyPr>
          <a:lstStyle/>
          <a:p>
            <a:pPr marL="342900" indent="-342900" algn="l">
              <a:buFont typeface="Arial" panose="020B0604020202020204" pitchFamily="34" charset="0"/>
              <a:buChar char="•"/>
            </a:pPr>
            <a:r>
              <a:rPr lang="en-GB" dirty="0"/>
              <a:t>Supermarkets, Hotels and Spa Mauritius, Duty Free Shop at the airport, Pharmacies</a:t>
            </a:r>
          </a:p>
          <a:p>
            <a:pPr marL="342900" indent="-342900" algn="l">
              <a:buFont typeface="Arial" panose="020B0604020202020204" pitchFamily="34" charset="0"/>
              <a:buChar char="•"/>
            </a:pPr>
            <a:r>
              <a:rPr lang="en-GB" dirty="0"/>
              <a:t>Direct customers through ecommerce</a:t>
            </a:r>
          </a:p>
          <a:p>
            <a:pPr marL="342900" indent="-342900" algn="l">
              <a:buFont typeface="Arial" panose="020B0604020202020204" pitchFamily="34" charset="0"/>
              <a:buChar char="•"/>
            </a:pPr>
            <a:r>
              <a:rPr lang="en-GB" dirty="0"/>
              <a:t>Tea Factory –for making moringa tea</a:t>
            </a:r>
          </a:p>
          <a:p>
            <a:pPr marL="342900" indent="-342900" algn="l">
              <a:buFont typeface="Arial" panose="020B0604020202020204" pitchFamily="34" charset="0"/>
              <a:buChar char="•"/>
            </a:pPr>
            <a:r>
              <a:rPr lang="en-GB" dirty="0"/>
              <a:t>Exports to Canada, </a:t>
            </a:r>
            <a:r>
              <a:rPr lang="en-GB" dirty="0" err="1"/>
              <a:t>Uk</a:t>
            </a:r>
            <a:r>
              <a:rPr lang="en-GB" dirty="0"/>
              <a:t>, France, Australia</a:t>
            </a:r>
          </a:p>
        </p:txBody>
      </p:sp>
    </p:spTree>
    <p:extLst>
      <p:ext uri="{BB962C8B-B14F-4D97-AF65-F5344CB8AC3E}">
        <p14:creationId xmlns:p14="http://schemas.microsoft.com/office/powerpoint/2010/main" val="1499588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81673-093B-4112-8E31-9B3EF0C28270}"/>
              </a:ext>
            </a:extLst>
          </p:cNvPr>
          <p:cNvSpPr>
            <a:spLocks noGrp="1"/>
          </p:cNvSpPr>
          <p:nvPr>
            <p:ph type="title"/>
          </p:nvPr>
        </p:nvSpPr>
        <p:spPr>
          <a:xfrm>
            <a:off x="1451725" y="367506"/>
            <a:ext cx="10515600" cy="1325563"/>
          </a:xfrm>
        </p:spPr>
        <p:txBody>
          <a:bodyPr>
            <a:normAutofit/>
          </a:bodyPr>
          <a:lstStyle/>
          <a:p>
            <a:br>
              <a:rPr lang="en-GB" sz="3200" b="1" dirty="0">
                <a:latin typeface="Book Antiqua" panose="02040602050305030304" pitchFamily="18" charset="0"/>
              </a:rPr>
            </a:br>
            <a:r>
              <a:rPr lang="en-GB" sz="4800" b="1" dirty="0">
                <a:latin typeface="Book Antiqua" panose="02040602050305030304" pitchFamily="18" charset="0"/>
              </a:rPr>
              <a:t>Sustainability</a:t>
            </a:r>
            <a:endParaRPr lang="en-US" sz="4800" dirty="0"/>
          </a:p>
        </p:txBody>
      </p:sp>
      <p:sp>
        <p:nvSpPr>
          <p:cNvPr id="3" name="Content Placeholder 2">
            <a:extLst>
              <a:ext uri="{FF2B5EF4-FFF2-40B4-BE49-F238E27FC236}">
                <a16:creationId xmlns:a16="http://schemas.microsoft.com/office/drawing/2014/main" id="{CEFE1389-3E43-4CBF-AD7A-CE299A6739E9}"/>
              </a:ext>
            </a:extLst>
          </p:cNvPr>
          <p:cNvSpPr>
            <a:spLocks noGrp="1"/>
          </p:cNvSpPr>
          <p:nvPr>
            <p:ph idx="1"/>
          </p:nvPr>
        </p:nvSpPr>
        <p:spPr>
          <a:xfrm>
            <a:off x="1330036" y="2089778"/>
            <a:ext cx="9407237" cy="3777622"/>
          </a:xfrm>
        </p:spPr>
        <p:txBody>
          <a:bodyPr>
            <a:normAutofit fontScale="92500" lnSpcReduction="20000"/>
          </a:bodyPr>
          <a:lstStyle/>
          <a:p>
            <a:pPr lvl="0"/>
            <a:r>
              <a:rPr lang="en-GB" sz="2000" dirty="0"/>
              <a:t>Expansion of Points of sales and e-commerce </a:t>
            </a:r>
          </a:p>
          <a:p>
            <a:pPr lvl="0"/>
            <a:r>
              <a:rPr lang="en-GB" sz="2000" dirty="0"/>
              <a:t>Interactive website, enhanced Social media and ecommerce  </a:t>
            </a:r>
          </a:p>
          <a:p>
            <a:pPr lvl="0"/>
            <a:r>
              <a:rPr lang="en-GB" sz="2000" dirty="0"/>
              <a:t>Product innovation and diversification- Nutraceuticals and Cosmetics</a:t>
            </a:r>
          </a:p>
          <a:p>
            <a:pPr lvl="0"/>
            <a:r>
              <a:rPr lang="en-GB" sz="2000" dirty="0"/>
              <a:t>Process Innovation to save on time, water , energy. labour</a:t>
            </a:r>
          </a:p>
          <a:p>
            <a:pPr lvl="0"/>
            <a:r>
              <a:rPr lang="en-GB" sz="2000" dirty="0"/>
              <a:t>Use of Eco-friendly packaging – reduction in plastic</a:t>
            </a:r>
          </a:p>
          <a:p>
            <a:pPr lvl="0"/>
            <a:r>
              <a:rPr lang="en-GB" sz="2000" dirty="0"/>
              <a:t>Automation and modernised factory</a:t>
            </a:r>
          </a:p>
          <a:p>
            <a:pPr lvl="0"/>
            <a:r>
              <a:rPr lang="en-GB" sz="2000" dirty="0"/>
              <a:t>Optimum use of natural lights, natural ventilation in factory</a:t>
            </a:r>
          </a:p>
          <a:p>
            <a:pPr lvl="0"/>
            <a:r>
              <a:rPr lang="en-GB" sz="2000" dirty="0" err="1"/>
              <a:t>Byproducts</a:t>
            </a:r>
            <a:r>
              <a:rPr lang="en-GB" sz="2000" dirty="0"/>
              <a:t> use for composting</a:t>
            </a:r>
          </a:p>
          <a:p>
            <a:pPr lvl="0"/>
            <a:r>
              <a:rPr lang="en-GB" sz="2000" dirty="0" err="1"/>
              <a:t>Washwater</a:t>
            </a:r>
            <a:r>
              <a:rPr lang="en-GB" sz="2000" dirty="0"/>
              <a:t> re-use for irrigation</a:t>
            </a:r>
          </a:p>
          <a:p>
            <a:pPr lvl="0"/>
            <a:r>
              <a:rPr lang="en-GB" sz="2000" dirty="0"/>
              <a:t>Efficient Processing techniques to save on  motion and activity</a:t>
            </a:r>
          </a:p>
          <a:p>
            <a:pPr lvl="0"/>
            <a:r>
              <a:rPr lang="en-GB" sz="2000" dirty="0"/>
              <a:t>Training of personnel </a:t>
            </a:r>
          </a:p>
          <a:p>
            <a:pPr marL="0" lvl="0" indent="0">
              <a:buNone/>
            </a:pPr>
            <a:endParaRPr lang="en-GB" sz="2000" dirty="0"/>
          </a:p>
          <a:p>
            <a:pPr marL="0" indent="0">
              <a:buNone/>
            </a:pPr>
            <a:endParaRPr lang="en-US" dirty="0"/>
          </a:p>
        </p:txBody>
      </p:sp>
    </p:spTree>
    <p:extLst>
      <p:ext uri="{BB962C8B-B14F-4D97-AF65-F5344CB8AC3E}">
        <p14:creationId xmlns:p14="http://schemas.microsoft.com/office/powerpoint/2010/main" val="40747255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1684</TotalTime>
  <Words>690</Words>
  <Application>Microsoft Office PowerPoint</Application>
  <PresentationFormat>Widescreen</PresentationFormat>
  <Paragraphs>110</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Vision</vt:lpstr>
      <vt:lpstr>MORINGA- The Miracle Plant</vt:lpstr>
      <vt:lpstr>NUTRACEUTICALS – nutrition and pharmaceuticals </vt:lpstr>
      <vt:lpstr>PowerPoint Presentation</vt:lpstr>
      <vt:lpstr>OUR CLIENTS</vt:lpstr>
      <vt:lpstr> Sustainability</vt:lpstr>
      <vt:lpstr>Achievements</vt:lpstr>
      <vt:lpstr>COVID 19 Pandemic Impact on SME</vt:lpstr>
      <vt:lpstr>COMING OUT OF THE C-19 </vt:lpstr>
      <vt:lpstr>IMPORTANCE OF MODERN AGRICULTURE IN AFRICA</vt:lpstr>
      <vt:lpstr>CONCLUSION</vt:lpstr>
      <vt:lpstr>OUR WISH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npccmru@outlook.com</dc:creator>
  <cp:lastModifiedBy>Vinay Kanhye</cp:lastModifiedBy>
  <cp:revision>99</cp:revision>
  <dcterms:created xsi:type="dcterms:W3CDTF">2018-10-05T08:04:55Z</dcterms:created>
  <dcterms:modified xsi:type="dcterms:W3CDTF">2023-05-01T18:57:38Z</dcterms:modified>
</cp:coreProperties>
</file>